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rawings/drawing1.xml" ContentType="application/vnd.openxmlformats-officedocument.drawingml.chartshapes+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xls" ContentType="application/vnd.ms-exce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256" r:id="rId2"/>
    <p:sldId id="344" r:id="rId3"/>
    <p:sldId id="279" r:id="rId4"/>
    <p:sldId id="345" r:id="rId5"/>
    <p:sldId id="346" r:id="rId6"/>
    <p:sldId id="312" r:id="rId7"/>
    <p:sldId id="313" r:id="rId8"/>
    <p:sldId id="347" r:id="rId9"/>
    <p:sldId id="288" r:id="rId10"/>
    <p:sldId id="310" r:id="rId11"/>
    <p:sldId id="311" r:id="rId12"/>
    <p:sldId id="315" r:id="rId13"/>
    <p:sldId id="316" r:id="rId14"/>
    <p:sldId id="359" r:id="rId15"/>
    <p:sldId id="348" r:id="rId16"/>
    <p:sldId id="349" r:id="rId17"/>
    <p:sldId id="350" r:id="rId18"/>
    <p:sldId id="351" r:id="rId19"/>
    <p:sldId id="352" r:id="rId20"/>
    <p:sldId id="284" r:id="rId21"/>
    <p:sldId id="281" r:id="rId22"/>
    <p:sldId id="289" r:id="rId23"/>
    <p:sldId id="290" r:id="rId24"/>
    <p:sldId id="291" r:id="rId25"/>
    <p:sldId id="292" r:id="rId26"/>
    <p:sldId id="317" r:id="rId27"/>
    <p:sldId id="335" r:id="rId28"/>
    <p:sldId id="321" r:id="rId29"/>
    <p:sldId id="332" r:id="rId30"/>
    <p:sldId id="322" r:id="rId31"/>
    <p:sldId id="323" r:id="rId32"/>
    <p:sldId id="354" r:id="rId33"/>
    <p:sldId id="355" r:id="rId34"/>
    <p:sldId id="320" r:id="rId35"/>
    <p:sldId id="357" r:id="rId36"/>
    <p:sldId id="358" r:id="rId37"/>
    <p:sldId id="324" r:id="rId38"/>
    <p:sldId id="356" r:id="rId39"/>
    <p:sldId id="326" r:id="rId40"/>
    <p:sldId id="327" r:id="rId41"/>
    <p:sldId id="328" r:id="rId42"/>
    <p:sldId id="329" r:id="rId43"/>
    <p:sldId id="330" r:id="rId44"/>
    <p:sldId id="331" r:id="rId45"/>
    <p:sldId id="353" r:id="rId46"/>
    <p:sldId id="319" r:id="rId47"/>
    <p:sldId id="337" r:id="rId48"/>
    <p:sldId id="338" r:id="rId49"/>
    <p:sldId id="339" r:id="rId50"/>
    <p:sldId id="340" r:id="rId51"/>
    <p:sldId id="341" r:id="rId52"/>
    <p:sldId id="336" r:id="rId53"/>
    <p:sldId id="318" r:id="rId54"/>
    <p:sldId id="334" r:id="rId55"/>
    <p:sldId id="333" r:id="rId56"/>
    <p:sldId id="342" r:id="rId57"/>
    <p:sldId id="304" r:id="rId58"/>
    <p:sldId id="343" r:id="rId59"/>
    <p:sldId id="278" r:id="rId6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74" autoAdjust="0"/>
    <p:restoredTop sz="75461" autoAdjust="0"/>
  </p:normalViewPr>
  <p:slideViewPr>
    <p:cSldViewPr>
      <p:cViewPr>
        <p:scale>
          <a:sx n="89" d="100"/>
          <a:sy n="89" d="100"/>
        </p:scale>
        <p:origin x="-1770" y="-3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012"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849555263925368"/>
          <c:y val="5.5766793409379116E-2"/>
          <c:w val="0.83057852143482069"/>
          <c:h val="0.76377673323154138"/>
        </c:manualLayout>
      </c:layout>
      <c:scatterChart>
        <c:scatterStyle val="lineMarker"/>
        <c:ser>
          <c:idx val="0"/>
          <c:order val="0"/>
          <c:spPr>
            <a:ln w="28575">
              <a:noFill/>
            </a:ln>
          </c:spPr>
          <c:xVal>
            <c:numRef>
              <c:f>Sheet1!$A$1:$A$100</c:f>
              <c:numCache>
                <c:formatCode>General</c:formatCode>
                <c:ptCount val="100"/>
                <c:pt idx="0">
                  <c:v>0.25140406850196295</c:v>
                </c:pt>
                <c:pt idx="1">
                  <c:v>-0.65910404048414695</c:v>
                </c:pt>
                <c:pt idx="2">
                  <c:v>-1.6003103016810127</c:v>
                </c:pt>
                <c:pt idx="3">
                  <c:v>1.4997619220423017</c:v>
                </c:pt>
                <c:pt idx="4">
                  <c:v>0.68745577611043862</c:v>
                </c:pt>
                <c:pt idx="5">
                  <c:v>-0.4160950079900223</c:v>
                </c:pt>
                <c:pt idx="6">
                  <c:v>1.6524438316851091</c:v>
                </c:pt>
                <c:pt idx="7">
                  <c:v>1.5077948868813578</c:v>
                </c:pt>
                <c:pt idx="8">
                  <c:v>-0.97532548833128851</c:v>
                </c:pt>
                <c:pt idx="9">
                  <c:v>-1.4011404833466754</c:v>
                </c:pt>
                <c:pt idx="10">
                  <c:v>0.60739133618123164</c:v>
                </c:pt>
                <c:pt idx="11">
                  <c:v>1.4688001917444635</c:v>
                </c:pt>
                <c:pt idx="12">
                  <c:v>-3.4843798778765075E-2</c:v>
                </c:pt>
                <c:pt idx="13">
                  <c:v>-1.2511595490836873</c:v>
                </c:pt>
                <c:pt idx="14">
                  <c:v>5.8833905810477032E-2</c:v>
                </c:pt>
                <c:pt idx="15">
                  <c:v>-0.42942697826850701</c:v>
                </c:pt>
                <c:pt idx="16">
                  <c:v>-1.8930875763920929</c:v>
                </c:pt>
                <c:pt idx="17">
                  <c:v>-0.61352191410069878</c:v>
                </c:pt>
                <c:pt idx="18">
                  <c:v>-0.20301136312841378</c:v>
                </c:pt>
                <c:pt idx="19">
                  <c:v>2.1122436220019067</c:v>
                </c:pt>
                <c:pt idx="20">
                  <c:v>1.1817878098428367</c:v>
                </c:pt>
                <c:pt idx="21">
                  <c:v>-0.48687946717341568</c:v>
                </c:pt>
                <c:pt idx="22">
                  <c:v>0.47920317078287805</c:v>
                </c:pt>
                <c:pt idx="23">
                  <c:v>-0.43395041389771738</c:v>
                </c:pt>
                <c:pt idx="24">
                  <c:v>0.1857700795815049</c:v>
                </c:pt>
                <c:pt idx="25">
                  <c:v>-0.51436661123234118</c:v>
                </c:pt>
                <c:pt idx="26">
                  <c:v>0.81734884472616254</c:v>
                </c:pt>
                <c:pt idx="27">
                  <c:v>-4.5475674387248192E-2</c:v>
                </c:pt>
                <c:pt idx="28">
                  <c:v>-2.0948238830518129</c:v>
                </c:pt>
                <c:pt idx="29">
                  <c:v>-0.11236446004890153</c:v>
                </c:pt>
                <c:pt idx="30">
                  <c:v>-0.71715474700390003</c:v>
                </c:pt>
                <c:pt idx="31">
                  <c:v>-0.56344338853049991</c:v>
                </c:pt>
                <c:pt idx="32">
                  <c:v>-0.61197892639525364</c:v>
                </c:pt>
                <c:pt idx="33">
                  <c:v>-2.0807066941246326</c:v>
                </c:pt>
                <c:pt idx="34">
                  <c:v>0.96650212581778416</c:v>
                </c:pt>
                <c:pt idx="35">
                  <c:v>0.78831985490130196</c:v>
                </c:pt>
                <c:pt idx="36">
                  <c:v>1.1837997860724863</c:v>
                </c:pt>
                <c:pt idx="37">
                  <c:v>0.10926133832525141</c:v>
                </c:pt>
                <c:pt idx="38">
                  <c:v>-2.1047011877435002</c:v>
                </c:pt>
                <c:pt idx="39">
                  <c:v>-1.1658720475949078</c:v>
                </c:pt>
                <c:pt idx="40">
                  <c:v>-1.4635331903281066</c:v>
                </c:pt>
                <c:pt idx="41">
                  <c:v>1.3926407407361021</c:v>
                </c:pt>
                <c:pt idx="42">
                  <c:v>0.6503355020974616</c:v>
                </c:pt>
                <c:pt idx="43">
                  <c:v>0.6367704097507888</c:v>
                </c:pt>
                <c:pt idx="44">
                  <c:v>-0.81176285488400435</c:v>
                </c:pt>
                <c:pt idx="45">
                  <c:v>0.94373557401854913</c:v>
                </c:pt>
                <c:pt idx="46">
                  <c:v>-0.10306373079824423</c:v>
                </c:pt>
                <c:pt idx="47">
                  <c:v>-2.6103479237364438</c:v>
                </c:pt>
                <c:pt idx="48">
                  <c:v>0.63715575920725587</c:v>
                </c:pt>
                <c:pt idx="49">
                  <c:v>1.1763077589771362</c:v>
                </c:pt>
                <c:pt idx="50">
                  <c:v>0.83208731055564189</c:v>
                </c:pt>
                <c:pt idx="51">
                  <c:v>-1.1926634855933824</c:v>
                </c:pt>
                <c:pt idx="52">
                  <c:v>0.28812613285468197</c:v>
                </c:pt>
                <c:pt idx="53">
                  <c:v>0.95963112766856495</c:v>
                </c:pt>
                <c:pt idx="54">
                  <c:v>-1.1741507090296051</c:v>
                </c:pt>
                <c:pt idx="55">
                  <c:v>-0.3731194321761504</c:v>
                </c:pt>
                <c:pt idx="56">
                  <c:v>0.98673874515342752</c:v>
                </c:pt>
                <c:pt idx="57">
                  <c:v>0.65002125484379303</c:v>
                </c:pt>
                <c:pt idx="58">
                  <c:v>0.95742078861140323</c:v>
                </c:pt>
                <c:pt idx="59">
                  <c:v>-0.48708227925436537</c:v>
                </c:pt>
                <c:pt idx="60">
                  <c:v>-1.3958049676428144</c:v>
                </c:pt>
                <c:pt idx="61">
                  <c:v>-0.24935856825988617</c:v>
                </c:pt>
                <c:pt idx="62">
                  <c:v>0.63475503398340183</c:v>
                </c:pt>
                <c:pt idx="63">
                  <c:v>-0.65243735660326962</c:v>
                </c:pt>
                <c:pt idx="64">
                  <c:v>-0.31830077287590802</c:v>
                </c:pt>
                <c:pt idx="65">
                  <c:v>0.41857963061623393</c:v>
                </c:pt>
                <c:pt idx="66">
                  <c:v>-0.803613290841386</c:v>
                </c:pt>
                <c:pt idx="67">
                  <c:v>9.6669920158450634E-2</c:v>
                </c:pt>
                <c:pt idx="68">
                  <c:v>0.36489274098040725</c:v>
                </c:pt>
                <c:pt idx="69">
                  <c:v>0.65783756363934964</c:v>
                </c:pt>
                <c:pt idx="70">
                  <c:v>-1.5884145352794039</c:v>
                </c:pt>
                <c:pt idx="71">
                  <c:v>0.15723573181907538</c:v>
                </c:pt>
                <c:pt idx="72">
                  <c:v>0.20569371930322766</c:v>
                </c:pt>
                <c:pt idx="73">
                  <c:v>1.7474415472079736</c:v>
                </c:pt>
                <c:pt idx="74">
                  <c:v>5.760665412534554E-2</c:v>
                </c:pt>
                <c:pt idx="75">
                  <c:v>6.5148803088767457E-2</c:v>
                </c:pt>
                <c:pt idx="76">
                  <c:v>-0.90867589228737489</c:v>
                </c:pt>
                <c:pt idx="77">
                  <c:v>-1.5149636704003338</c:v>
                </c:pt>
                <c:pt idx="78">
                  <c:v>0.7666422472885146</c:v>
                </c:pt>
                <c:pt idx="79">
                  <c:v>-0.64654107121972748</c:v>
                </c:pt>
                <c:pt idx="80">
                  <c:v>5.7989603889770779E-2</c:v>
                </c:pt>
                <c:pt idx="81">
                  <c:v>0.58521142308402263</c:v>
                </c:pt>
                <c:pt idx="82">
                  <c:v>0.33950028980823577</c:v>
                </c:pt>
                <c:pt idx="83">
                  <c:v>-0.6633491645791274</c:v>
                </c:pt>
                <c:pt idx="84">
                  <c:v>0.93559740900222677</c:v>
                </c:pt>
                <c:pt idx="85">
                  <c:v>-0.43945444007915063</c:v>
                </c:pt>
                <c:pt idx="86">
                  <c:v>-0.90541571969335899</c:v>
                </c:pt>
                <c:pt idx="87">
                  <c:v>-0.69659241150198248</c:v>
                </c:pt>
                <c:pt idx="88">
                  <c:v>-0.57519941865711943</c:v>
                </c:pt>
                <c:pt idx="89">
                  <c:v>0.96179194716971705</c:v>
                </c:pt>
                <c:pt idx="90">
                  <c:v>-0.66297560920280141</c:v>
                </c:pt>
                <c:pt idx="91">
                  <c:v>1.3555977805925892</c:v>
                </c:pt>
                <c:pt idx="92">
                  <c:v>0.3167359429880483</c:v>
                </c:pt>
                <c:pt idx="93">
                  <c:v>-0.59103901893392663</c:v>
                </c:pt>
                <c:pt idx="94">
                  <c:v>1.2421442639848133</c:v>
                </c:pt>
                <c:pt idx="95">
                  <c:v>1.4474174615416822</c:v>
                </c:pt>
                <c:pt idx="96">
                  <c:v>-2.4420465391766428</c:v>
                </c:pt>
                <c:pt idx="97">
                  <c:v>1.4262962188163153</c:v>
                </c:pt>
                <c:pt idx="98">
                  <c:v>0.20163030446499094</c:v>
                </c:pt>
                <c:pt idx="99">
                  <c:v>0.69377467144808247</c:v>
                </c:pt>
              </c:numCache>
            </c:numRef>
          </c:xVal>
          <c:yVal>
            <c:numRef>
              <c:f>Sheet1!$B$1:$B$100</c:f>
              <c:numCache>
                <c:formatCode>General</c:formatCode>
                <c:ptCount val="100"/>
                <c:pt idx="0">
                  <c:v>0.44770769048078435</c:v>
                </c:pt>
                <c:pt idx="1">
                  <c:v>1.9149320543612236E-2</c:v>
                </c:pt>
                <c:pt idx="2">
                  <c:v>-1.3789824690684147</c:v>
                </c:pt>
                <c:pt idx="3">
                  <c:v>1.7235404288497764</c:v>
                </c:pt>
                <c:pt idx="4">
                  <c:v>1.0271190573926781</c:v>
                </c:pt>
                <c:pt idx="5">
                  <c:v>-0.23876371698221271</c:v>
                </c:pt>
                <c:pt idx="6">
                  <c:v>0.30651089820372812</c:v>
                </c:pt>
                <c:pt idx="7">
                  <c:v>0.57977973620268408</c:v>
                </c:pt>
                <c:pt idx="8">
                  <c:v>-0.97131901837341772</c:v>
                </c:pt>
                <c:pt idx="9">
                  <c:v>-0.7062137913709583</c:v>
                </c:pt>
                <c:pt idx="10">
                  <c:v>0.15429116390818431</c:v>
                </c:pt>
                <c:pt idx="11">
                  <c:v>0.86293526195403025</c:v>
                </c:pt>
                <c:pt idx="12">
                  <c:v>0.28598518326687716</c:v>
                </c:pt>
                <c:pt idx="13">
                  <c:v>-1.7524666945780922</c:v>
                </c:pt>
                <c:pt idx="14">
                  <c:v>0.97106952008936487</c:v>
                </c:pt>
                <c:pt idx="15">
                  <c:v>-0.58123988869954135</c:v>
                </c:pt>
                <c:pt idx="16">
                  <c:v>-1.3841444604691764</c:v>
                </c:pt>
                <c:pt idx="17">
                  <c:v>-2.6515213988931394E-2</c:v>
                </c:pt>
                <c:pt idx="18">
                  <c:v>-0.45760035477811323</c:v>
                </c:pt>
                <c:pt idx="19">
                  <c:v>1.1742662410078424</c:v>
                </c:pt>
                <c:pt idx="20">
                  <c:v>-2.5772220947411276E-2</c:v>
                </c:pt>
                <c:pt idx="21">
                  <c:v>-0.98468998839336686</c:v>
                </c:pt>
                <c:pt idx="22">
                  <c:v>-0.14110675957822624</c:v>
                </c:pt>
                <c:pt idx="23">
                  <c:v>-0.90529340229451805</c:v>
                </c:pt>
                <c:pt idx="24">
                  <c:v>-3.7617454879124365E-2</c:v>
                </c:pt>
                <c:pt idx="25">
                  <c:v>-0.40197810869221023</c:v>
                </c:pt>
                <c:pt idx="26">
                  <c:v>0.60166607533469174</c:v>
                </c:pt>
                <c:pt idx="27">
                  <c:v>-0.59557497450880181</c:v>
                </c:pt>
                <c:pt idx="28">
                  <c:v>-1.958107724313024</c:v>
                </c:pt>
                <c:pt idx="29">
                  <c:v>-0.4453989281774588</c:v>
                </c:pt>
                <c:pt idx="30">
                  <c:v>-0.82462522286550177</c:v>
                </c:pt>
                <c:pt idx="31">
                  <c:v>-0.95393362856902963</c:v>
                </c:pt>
                <c:pt idx="32">
                  <c:v>0.21775933469892997</c:v>
                </c:pt>
                <c:pt idx="33">
                  <c:v>-1.2368269950829274</c:v>
                </c:pt>
                <c:pt idx="34">
                  <c:v>1.2665529707625911</c:v>
                </c:pt>
                <c:pt idx="35">
                  <c:v>0.14542928305340092</c:v>
                </c:pt>
                <c:pt idx="36">
                  <c:v>1.6189663830985106</c:v>
                </c:pt>
                <c:pt idx="37">
                  <c:v>-0.1281273652014121</c:v>
                </c:pt>
                <c:pt idx="38">
                  <c:v>-3.0387622997226447</c:v>
                </c:pt>
                <c:pt idx="39">
                  <c:v>-0.48604548404712905</c:v>
                </c:pt>
                <c:pt idx="40">
                  <c:v>-1.2109063110560696</c:v>
                </c:pt>
                <c:pt idx="41">
                  <c:v>1.5529482252539382</c:v>
                </c:pt>
                <c:pt idx="42">
                  <c:v>0.22607331876014078</c:v>
                </c:pt>
                <c:pt idx="43">
                  <c:v>0.53267521315001098</c:v>
                </c:pt>
                <c:pt idx="44">
                  <c:v>-1.0595958833019479</c:v>
                </c:pt>
                <c:pt idx="45">
                  <c:v>2.0183123159454051E-2</c:v>
                </c:pt>
                <c:pt idx="46">
                  <c:v>-0.29504992492686538</c:v>
                </c:pt>
                <c:pt idx="47">
                  <c:v>-1.8251424813380521</c:v>
                </c:pt>
                <c:pt idx="48">
                  <c:v>0.14785180952775839</c:v>
                </c:pt>
                <c:pt idx="49">
                  <c:v>0.96471016843545609</c:v>
                </c:pt>
                <c:pt idx="50">
                  <c:v>0.34123727718930352</c:v>
                </c:pt>
                <c:pt idx="51">
                  <c:v>-1.5789979289219305</c:v>
                </c:pt>
                <c:pt idx="52">
                  <c:v>0.27998681580185519</c:v>
                </c:pt>
                <c:pt idx="53">
                  <c:v>1.6680648162318525</c:v>
                </c:pt>
                <c:pt idx="54">
                  <c:v>-1.3678401146758383</c:v>
                </c:pt>
                <c:pt idx="55">
                  <c:v>-1.9961682845964158E-2</c:v>
                </c:pt>
                <c:pt idx="56">
                  <c:v>0.53906289353923176</c:v>
                </c:pt>
                <c:pt idx="57">
                  <c:v>1.0051423668899027</c:v>
                </c:pt>
                <c:pt idx="58">
                  <c:v>0.23349316458427888</c:v>
                </c:pt>
                <c:pt idx="59">
                  <c:v>1.0804483221819905</c:v>
                </c:pt>
                <c:pt idx="60">
                  <c:v>-1.5903178017980881</c:v>
                </c:pt>
                <c:pt idx="61">
                  <c:v>0.19622522371437356</c:v>
                </c:pt>
                <c:pt idx="62">
                  <c:v>2.1278231068667752</c:v>
                </c:pt>
                <c:pt idx="63">
                  <c:v>-1.0837959238845585</c:v>
                </c:pt>
                <c:pt idx="64">
                  <c:v>-0.71668128334549919</c:v>
                </c:pt>
                <c:pt idx="65">
                  <c:v>2.2508973659810412</c:v>
                </c:pt>
                <c:pt idx="66">
                  <c:v>-1.5716974473793057</c:v>
                </c:pt>
                <c:pt idx="67">
                  <c:v>-4.1170232372919918E-2</c:v>
                </c:pt>
                <c:pt idx="68">
                  <c:v>0.47330338422133711</c:v>
                </c:pt>
                <c:pt idx="69">
                  <c:v>0.29841829085208466</c:v>
                </c:pt>
                <c:pt idx="70">
                  <c:v>-1.0900539357968784</c:v>
                </c:pt>
                <c:pt idx="71">
                  <c:v>-0.12593574454240594</c:v>
                </c:pt>
                <c:pt idx="72">
                  <c:v>0.50973754826358064</c:v>
                </c:pt>
                <c:pt idx="73">
                  <c:v>1.6146086143165201</c:v>
                </c:pt>
                <c:pt idx="74">
                  <c:v>-0.99794892873876329</c:v>
                </c:pt>
                <c:pt idx="75">
                  <c:v>1.2249793964821289</c:v>
                </c:pt>
                <c:pt idx="76">
                  <c:v>-0.1844486072437799</c:v>
                </c:pt>
                <c:pt idx="77">
                  <c:v>-0.90722424663144563</c:v>
                </c:pt>
                <c:pt idx="78">
                  <c:v>0.5127744972472239</c:v>
                </c:pt>
                <c:pt idx="79">
                  <c:v>-4.8057516156894922E-2</c:v>
                </c:pt>
                <c:pt idx="80">
                  <c:v>-9.5954658452175268E-2</c:v>
                </c:pt>
                <c:pt idx="81">
                  <c:v>0.32787408854214412</c:v>
                </c:pt>
                <c:pt idx="82">
                  <c:v>-0.45463147340768489</c:v>
                </c:pt>
                <c:pt idx="83">
                  <c:v>0.23413035958982509</c:v>
                </c:pt>
                <c:pt idx="84">
                  <c:v>0.43526152176846117</c:v>
                </c:pt>
                <c:pt idx="85">
                  <c:v>-0.43776901110850408</c:v>
                </c:pt>
                <c:pt idx="86">
                  <c:v>-0.55539930396057968</c:v>
                </c:pt>
                <c:pt idx="87">
                  <c:v>-0.27592199975878512</c:v>
                </c:pt>
                <c:pt idx="88">
                  <c:v>-0.80460709707845901</c:v>
                </c:pt>
                <c:pt idx="89">
                  <c:v>1.5299102000798925</c:v>
                </c:pt>
                <c:pt idx="90">
                  <c:v>3.6282932864235777E-2</c:v>
                </c:pt>
                <c:pt idx="91">
                  <c:v>0.61430376913823159</c:v>
                </c:pt>
                <c:pt idx="92">
                  <c:v>-0.1544618069037586</c:v>
                </c:pt>
                <c:pt idx="93">
                  <c:v>0.17073293229102177</c:v>
                </c:pt>
                <c:pt idx="94">
                  <c:v>0.48016240525202925</c:v>
                </c:pt>
                <c:pt idx="95">
                  <c:v>0.74448460848623155</c:v>
                </c:pt>
                <c:pt idx="96">
                  <c:v>-1.2338193250257592</c:v>
                </c:pt>
                <c:pt idx="97">
                  <c:v>0.4570184393936455</c:v>
                </c:pt>
                <c:pt idx="98">
                  <c:v>0.9959741824266084</c:v>
                </c:pt>
                <c:pt idx="99">
                  <c:v>-0.33912745199249517</c:v>
                </c:pt>
              </c:numCache>
            </c:numRef>
          </c:yVal>
        </c:ser>
        <c:axId val="114626560"/>
        <c:axId val="86917120"/>
      </c:scatterChart>
      <c:valAx>
        <c:axId val="114626560"/>
        <c:scaling>
          <c:orientation val="minMax"/>
        </c:scaling>
        <c:delete val="1"/>
        <c:axPos val="b"/>
        <c:title>
          <c:tx>
            <c:rich>
              <a:bodyPr/>
              <a:lstStyle/>
              <a:p>
                <a:pPr>
                  <a:defRPr/>
                </a:pPr>
                <a:r>
                  <a:rPr lang="en-US" dirty="0"/>
                  <a:t>Prior year score</a:t>
                </a:r>
              </a:p>
            </c:rich>
          </c:tx>
          <c:layout>
            <c:manualLayout>
              <c:xMode val="edge"/>
              <c:yMode val="edge"/>
              <c:x val="0.33621536891222037"/>
              <c:y val="0.91079827949262993"/>
            </c:manualLayout>
          </c:layout>
        </c:title>
        <c:numFmt formatCode="General" sourceLinked="1"/>
        <c:tickLblPos val="none"/>
        <c:crossAx val="86917120"/>
        <c:crosses val="autoZero"/>
        <c:crossBetween val="midCat"/>
      </c:valAx>
      <c:valAx>
        <c:axId val="86917120"/>
        <c:scaling>
          <c:orientation val="minMax"/>
        </c:scaling>
        <c:delete val="1"/>
        <c:axPos val="l"/>
        <c:title>
          <c:tx>
            <c:rich>
              <a:bodyPr rot="-5400000" vert="horz"/>
              <a:lstStyle/>
              <a:p>
                <a:pPr>
                  <a:defRPr/>
                </a:pPr>
                <a:r>
                  <a:rPr lang="en-US" dirty="0"/>
                  <a:t>Current</a:t>
                </a:r>
                <a:r>
                  <a:rPr lang="en-US" baseline="0" dirty="0"/>
                  <a:t> year score</a:t>
                </a:r>
                <a:endParaRPr lang="en-US" dirty="0"/>
              </a:p>
            </c:rich>
          </c:tx>
        </c:title>
        <c:numFmt formatCode="General" sourceLinked="1"/>
        <c:tickLblPos val="none"/>
        <c:crossAx val="114626560"/>
        <c:crosses val="autoZero"/>
        <c:crossBetween val="midCat"/>
      </c:valAx>
    </c:plotArea>
    <c:plotVisOnly val="1"/>
  </c:chart>
  <c:externalData r:id="rId1"/>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drawing1.xml><?xml version="1.0" encoding="utf-8"?>
<c:userShapes xmlns:c="http://schemas.openxmlformats.org/drawingml/2006/chart">
  <cdr:relSizeAnchor xmlns:cdr="http://schemas.openxmlformats.org/drawingml/2006/chartDrawing">
    <cdr:from>
      <cdr:x>0.54167</cdr:x>
      <cdr:y>0.08291</cdr:y>
    </cdr:from>
    <cdr:to>
      <cdr:x>0.57083</cdr:x>
      <cdr:y>0.89447</cdr:y>
    </cdr:to>
    <cdr:sp macro="" textlink="">
      <cdr:nvSpPr>
        <cdr:cNvPr id="3" name="Rectangle 2"/>
        <cdr:cNvSpPr/>
      </cdr:nvSpPr>
      <cdr:spPr>
        <a:xfrm xmlns:a="http://schemas.openxmlformats.org/drawingml/2006/main">
          <a:off x="2476500" y="314325"/>
          <a:ext cx="133350" cy="3076575"/>
        </a:xfrm>
        <a:prstGeom xmlns:a="http://schemas.openxmlformats.org/drawingml/2006/main" prst="rect">
          <a:avLst/>
        </a:prstGeom>
        <a:noFill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494EB07-1A9F-4E3F-9197-3C1484CF2BEC}" type="datetimeFigureOut">
              <a:rPr lang="en-US"/>
              <a:pPr>
                <a:defRPr/>
              </a:pPr>
              <a:t>11/17/2011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AB8C700-0885-4304-BCEB-3303584C9169}"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I want to thank Roger Yoho for inviting me here</a:t>
            </a:r>
            <a:r>
              <a:rPr lang="en-US" baseline="0" smtClean="0"/>
              <a:t> to speak to you this morning.  </a:t>
            </a:r>
            <a:r>
              <a:rPr lang="en-US" smtClean="0"/>
              <a:t>There’s been a lot of attention,</a:t>
            </a:r>
            <a:r>
              <a:rPr lang="en-US" baseline="0" smtClean="0"/>
              <a:t> and a lot of</a:t>
            </a:r>
            <a:r>
              <a:rPr lang="en-US" smtClean="0"/>
              <a:t> controversy, surrounding the use of </a:t>
            </a:r>
            <a:r>
              <a:rPr lang="en-US" dirty="0" smtClean="0"/>
              <a:t>so-called “</a:t>
            </a:r>
            <a:r>
              <a:rPr lang="en-US" smtClean="0"/>
              <a:t>Value-Added</a:t>
            </a:r>
            <a:r>
              <a:rPr lang="en-US" baseline="0" smtClean="0"/>
              <a:t> Models” for teacher evaluation.  I’ve spent some time digging into the literature to try and understand how these things work, and I’m happy to share with you some of what I’ve learned.</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I’ve been in this business</a:t>
            </a:r>
            <a:r>
              <a:rPr lang="en-US" baseline="0" smtClean="0"/>
              <a:t> for 30 years, and I’ve seen a lot of ideas about how student test scores might be used to improve education—Program evaluation, criterion-referenced testing, performance assessment, minimum competency testing, teacher certification tests, school accountability systems, high school exit examinations, and now value-added models for teacher evaluation.  There was some good thinking behind each of these ideas, but I think it’s fair to say that most of them were pushed too far, and that all of them fell short of their proponents’ expectations.  I think we all agree that if Value-Added models worked the way we wish they worked, they could be really useful.  But like so many other educational fads and innovations, these models have been seriously oversold, and they have some pretty serious problems.</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Policy makers are frustrated with stagnating</a:t>
            </a:r>
            <a:r>
              <a:rPr lang="en-US" baseline="0" smtClean="0"/>
              <a:t> student achievement and seemingly intractable achievement gaps.  The solutions that have been tried don’t seem to be working.  Current policy rhetoric calls for a shift of focus from teacher qualifications to teacher effectiveness, from qualified teachers to quality teachers.  </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smtClean="0">
                <a:solidFill>
                  <a:schemeClr val="tx1"/>
                </a:solidFill>
                <a:latin typeface="+mn-lt"/>
                <a:ea typeface="+mn-ea"/>
                <a:cs typeface="+mn-cs"/>
              </a:rPr>
              <a:t>It's easy to understand why these new statistical models would have a lot of appeal.</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A lot of factors influence students’ test scores, some random, some not.  Random factors are unpredictable influences that average out to zero.  These will tend to wash out as we average across a lot of students.  Nonrandom factors are things that on average, lean favorably for some teachers and unfavorably for others.  These will persist when we average across the students a teacher works with.  What a VA model has to do, then, is to disentangle the effect of the </a:t>
            </a:r>
            <a:r>
              <a:rPr lang="en-US" u="sng" smtClean="0"/>
              <a:t>teacher</a:t>
            </a:r>
            <a:r>
              <a:rPr lang="en-US" smtClean="0"/>
              <a:t> from all those other nonrandom factors.  Some </a:t>
            </a:r>
            <a:r>
              <a:rPr lang="en-US" u="sng" smtClean="0"/>
              <a:t>but not all</a:t>
            </a:r>
            <a:r>
              <a:rPr lang="en-US" smtClean="0"/>
              <a:t> of those other factors are reflected in students’ prior achievement. </a:t>
            </a:r>
          </a:p>
        </p:txBody>
      </p:sp>
      <p:sp>
        <p:nvSpPr>
          <p:cNvPr id="4" name="Slide Number Placeholder 3"/>
          <p:cNvSpPr>
            <a:spLocks noGrp="1"/>
          </p:cNvSpPr>
          <p:nvPr>
            <p:ph type="sldNum" sz="quarter" idx="5"/>
          </p:nvPr>
        </p:nvSpPr>
        <p:spPr/>
        <p:txBody>
          <a:bodyPr/>
          <a:lstStyle/>
          <a:p>
            <a:pPr>
              <a:defRPr/>
            </a:pPr>
            <a:fld id="{BB95E786-5090-49F1-8A8C-244D0C497B7D}"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 suppose I could have said “Simplifying,” but “simplified” seemed</a:t>
            </a:r>
            <a:r>
              <a:rPr lang="en-US" baseline="0" dirty="0" smtClean="0"/>
              <a:t> like a better word to convey my meaning here.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05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050" baseline="0" dirty="0" smtClean="0"/>
              <a:t>[After second bullet]  A construct is an underlying variable—An attribute that cannot be observed directly, but can be inferred from observables.  In building psychological theories, we regard constructs as working hypotheses that must be supported by theory and research.  This “effectiveness” construct may </a:t>
            </a:r>
            <a:r>
              <a:rPr lang="en-US" sz="1050" baseline="0" smtClean="0"/>
              <a:t>not hold up very well.</a:t>
            </a:r>
            <a:endParaRPr lang="en-US" sz="1050" dirty="0" smtClean="0"/>
          </a:p>
          <a:p>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Since I’m a psychometrician, I </a:t>
            </a:r>
            <a:r>
              <a:rPr lang="en-US" smtClean="0"/>
              <a:t>could spend a lot of time</a:t>
            </a:r>
            <a:r>
              <a:rPr lang="en-US" baseline="0" smtClean="0"/>
              <a:t> on just this </a:t>
            </a:r>
            <a:r>
              <a:rPr lang="en-US" baseline="0" dirty="0" smtClean="0"/>
              <a:t>one slide.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I’ll just say that it’s very difficult to take two test scores from a year apart, on two different tests aligned to different grade level content standards, and use those two scores to figure out how much a student has learned over the course of the year.  Defining an achievement continuum that spans multiple grade levels is technically challenging.</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I’ve seen a simplified explanation of VA models that used an analogy of two gardeners growing oak trees.  That presentation glossed over some really big problems, and several of those problems are listed right here.  Think how easy it is to measure height compared to student achievement.  Height is one-dimensional, measured with equal-sized units.  Oak trees don't influence one another's growth, at least not in the analogy.  And, there's no way for a gardener to focus on height and ignore trunk diameter, say.  But in a classroom, if math and reading are measured, the teacher can focus on those things and ignore history or science.</a:t>
            </a:r>
          </a:p>
        </p:txBody>
      </p:sp>
      <p:sp>
        <p:nvSpPr>
          <p:cNvPr id="4" name="Slide Number Placeholder 3"/>
          <p:cNvSpPr>
            <a:spLocks noGrp="1"/>
          </p:cNvSpPr>
          <p:nvPr>
            <p:ph type="sldNum" sz="quarter" idx="5"/>
          </p:nvPr>
        </p:nvSpPr>
        <p:spPr/>
        <p:txBody>
          <a:bodyPr/>
          <a:lstStyle/>
          <a:p>
            <a:pPr>
              <a:defRPr/>
            </a:pPr>
            <a:fld id="{2A138AA4-881E-494F-AD86-36096E34D3FB}"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 course, students don’t all begin the school year with the same levels of prior achievement</a:t>
            </a:r>
            <a:r>
              <a:rPr lang="en-US" smtClean="0"/>
              <a:t>.  This slide lists several broad categories of influences</a:t>
            </a:r>
            <a:r>
              <a:rPr lang="en-US" baseline="0" smtClean="0"/>
              <a:t> on i</a:t>
            </a:r>
            <a:r>
              <a:rPr lang="en-US" smtClean="0"/>
              <a:t>nitial achievement.</a:t>
            </a:r>
            <a:r>
              <a:rPr lang="en-US" baseline="0" smtClean="0"/>
              <a:t>  You might add </a:t>
            </a:r>
            <a:r>
              <a:rPr lang="en-US" baseline="0" dirty="0" smtClean="0"/>
              <a:t>others, as well.</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Over the course of the school year, many</a:t>
            </a:r>
            <a:r>
              <a:rPr lang="en-US" baseline="0" dirty="0" smtClean="0"/>
              <a:t> of these factors responsible for initial differences continue to operate, influencing rate of learning.  In addition, of course, students’ achievement gains are influenced by the instruction they receive.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Research</a:t>
            </a:r>
            <a:r>
              <a:rPr lang="en-US" baseline="0" dirty="0" smtClean="0"/>
              <a:t> suggests that the classroom teacher is the most important </a:t>
            </a:r>
            <a:r>
              <a:rPr lang="en-US" u="sng" baseline="0" dirty="0" smtClean="0"/>
              <a:t>within-school</a:t>
            </a:r>
            <a:r>
              <a:rPr lang="en-US" baseline="0" dirty="0" smtClean="0"/>
              <a:t> factor affecting student achievement, but this is not the same as saying that teacher effects are more powerful than out-of-school </a:t>
            </a:r>
            <a:r>
              <a:rPr lang="en-US" baseline="0" smtClean="0"/>
              <a:t>factors.</a:t>
            </a:r>
            <a:endParaRPr lang="en-US" baseline="0" dirty="0" smtClean="0"/>
          </a:p>
          <a:p>
            <a:endParaRPr lang="en-US" u="none" baseline="0" dirty="0" smtClean="0"/>
          </a:p>
          <a:p>
            <a:r>
              <a:rPr lang="en-US" u="none" baseline="0" dirty="0" smtClean="0"/>
              <a:t>Also, while teachers are one very important within-school factor, the teacher is not the </a:t>
            </a:r>
            <a:r>
              <a:rPr lang="en-US" u="sng" baseline="0" dirty="0" smtClean="0"/>
              <a:t>only</a:t>
            </a:r>
            <a:r>
              <a:rPr lang="en-US" u="none" baseline="0" dirty="0" smtClean="0"/>
              <a:t> factor determining effectiveness of </a:t>
            </a:r>
            <a:r>
              <a:rPr lang="en-US" u="none" baseline="0" smtClean="0"/>
              <a:t>instruction.</a:t>
            </a:r>
          </a:p>
          <a:p>
            <a:endParaRPr lang="en-US" u="none" baseline="0" smtClean="0"/>
          </a:p>
          <a:p>
            <a:r>
              <a:rPr lang="en-US" u="none" baseline="0" smtClean="0"/>
              <a:t>There’s so much more to be said here.  How do we separate the influences of the teacher of record from tutors, teachers involved in pull-out instruction, or other members of the team in team teaching?  How do we apportion credit for learning gains when schools use flexible block scheduling?</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look more closely at the quantity these</a:t>
            </a:r>
            <a:r>
              <a:rPr lang="en-US" baseline="0" dirty="0" smtClean="0"/>
              <a:t> “value-added” models are trying to measure.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Each student has a </a:t>
            </a:r>
            <a:r>
              <a:rPr lang="en-US" i="1" smtClean="0"/>
              <a:t>potential outcome</a:t>
            </a:r>
            <a:r>
              <a:rPr lang="en-US" i="0" smtClean="0"/>
              <a:t> associated with that student’s assignment to any possible teacher.  But</a:t>
            </a:r>
            <a:r>
              <a:rPr lang="en-US" i="0" baseline="0" smtClean="0"/>
              <a:t> only one of these potential outcomes can be observed, namely the student’s score with the teacher that student actually had.</a:t>
            </a:r>
            <a:r>
              <a:rPr lang="en-US" sz="1200" kern="1200" baseline="0" smtClean="0">
                <a:solidFill>
                  <a:schemeClr val="tx1"/>
                </a:solidFill>
                <a:latin typeface="+mn-lt"/>
                <a:ea typeface="+mn-ea"/>
                <a:cs typeface="+mn-cs"/>
              </a:rPr>
              <a:t> </a:t>
            </a:r>
            <a:r>
              <a:rPr lang="en-US" sz="1200" kern="1200" dirty="0" smtClean="0">
                <a:solidFill>
                  <a:schemeClr val="tx1"/>
                </a:solidFill>
                <a:latin typeface="+mn-lt"/>
                <a:ea typeface="+mn-ea"/>
                <a:cs typeface="+mn-cs"/>
              </a:rPr>
              <a:t>The difference between </a:t>
            </a:r>
            <a:r>
              <a:rPr lang="en-US" sz="1200" kern="1200" smtClean="0">
                <a:solidFill>
                  <a:schemeClr val="tx1"/>
                </a:solidFill>
                <a:latin typeface="+mn-lt"/>
                <a:ea typeface="+mn-ea"/>
                <a:cs typeface="+mn-cs"/>
              </a:rPr>
              <a:t>that </a:t>
            </a:r>
            <a:r>
              <a:rPr lang="en-US" sz="1200" i="1" kern="1200" smtClean="0">
                <a:solidFill>
                  <a:schemeClr val="tx1"/>
                </a:solidFill>
                <a:latin typeface="+mn-lt"/>
                <a:ea typeface="+mn-ea"/>
                <a:cs typeface="+mn-cs"/>
              </a:rPr>
              <a:t>actual</a:t>
            </a:r>
            <a:r>
              <a:rPr lang="en-US" sz="1200" kern="1200" smtClean="0">
                <a:solidFill>
                  <a:schemeClr val="tx1"/>
                </a:solidFill>
                <a:latin typeface="+mn-lt"/>
                <a:ea typeface="+mn-ea"/>
                <a:cs typeface="+mn-cs"/>
              </a:rPr>
              <a:t> </a:t>
            </a:r>
            <a:r>
              <a:rPr lang="en-US" sz="1200" kern="1200" dirty="0" smtClean="0">
                <a:solidFill>
                  <a:schemeClr val="tx1"/>
                </a:solidFill>
                <a:latin typeface="+mn-lt"/>
                <a:ea typeface="+mn-ea"/>
                <a:cs typeface="+mn-cs"/>
              </a:rPr>
              <a:t>score </a:t>
            </a:r>
            <a:r>
              <a:rPr lang="en-US" sz="1200" kern="1200" smtClean="0">
                <a:solidFill>
                  <a:schemeClr val="tx1"/>
                </a:solidFill>
                <a:latin typeface="+mn-lt"/>
                <a:ea typeface="+mn-ea"/>
                <a:cs typeface="+mn-cs"/>
              </a:rPr>
              <a:t>and that</a:t>
            </a:r>
            <a:r>
              <a:rPr lang="en-US" sz="1200" kern="1200" baseline="0" smtClean="0">
                <a:solidFill>
                  <a:schemeClr val="tx1"/>
                </a:solidFill>
                <a:latin typeface="+mn-lt"/>
                <a:ea typeface="+mn-ea"/>
                <a:cs typeface="+mn-cs"/>
              </a:rPr>
              <a:t> student’s </a:t>
            </a:r>
            <a:r>
              <a:rPr lang="en-US" sz="1200" i="1" kern="1200" baseline="0" smtClean="0">
                <a:solidFill>
                  <a:schemeClr val="tx1"/>
                </a:solidFill>
                <a:latin typeface="+mn-lt"/>
                <a:ea typeface="+mn-ea"/>
                <a:cs typeface="+mn-cs"/>
              </a:rPr>
              <a:t>average</a:t>
            </a:r>
            <a:r>
              <a:rPr lang="en-US" sz="1200" i="0" kern="1200" baseline="0" smtClean="0">
                <a:solidFill>
                  <a:schemeClr val="tx1"/>
                </a:solidFill>
                <a:latin typeface="+mn-lt"/>
                <a:ea typeface="+mn-ea"/>
                <a:cs typeface="+mn-cs"/>
              </a:rPr>
              <a:t> score across all potential outcomes—all conceiveable teacher assignments,</a:t>
            </a:r>
            <a:r>
              <a:rPr lang="en-US" sz="1200" kern="1200" smtClean="0">
                <a:solidFill>
                  <a:schemeClr val="tx1"/>
                </a:solidFill>
                <a:latin typeface="+mn-lt"/>
                <a:ea typeface="+mn-ea"/>
                <a:cs typeface="+mn-cs"/>
              </a:rPr>
              <a:t> </a:t>
            </a:r>
            <a:r>
              <a:rPr lang="en-US" sz="1200" kern="1200" dirty="0" smtClean="0">
                <a:solidFill>
                  <a:schemeClr val="tx1"/>
                </a:solidFill>
                <a:latin typeface="+mn-lt"/>
                <a:ea typeface="+mn-ea"/>
                <a:cs typeface="+mn-cs"/>
              </a:rPr>
              <a:t>represents the effectiveness of the student's actual teacher relative to an average teacher.  A positive difference means above-average; a negative difference means below-average.  So, one way to look at this equation is as the difference between</a:t>
            </a:r>
            <a:r>
              <a:rPr lang="en-US" sz="1200" kern="1200" baseline="0" dirty="0" smtClean="0">
                <a:solidFill>
                  <a:schemeClr val="tx1"/>
                </a:solidFill>
                <a:latin typeface="+mn-lt"/>
                <a:ea typeface="+mn-ea"/>
                <a:cs typeface="+mn-cs"/>
              </a:rPr>
              <a:t> student outcomes under two conditions.  This is the framework for causal inference.  However, as my colleague</a:t>
            </a:r>
            <a:r>
              <a:rPr lang="en-US" sz="1200" kern="1200" dirty="0" smtClean="0">
                <a:solidFill>
                  <a:schemeClr val="tx1"/>
                </a:solidFill>
                <a:latin typeface="+mn-lt"/>
                <a:ea typeface="+mn-ea"/>
                <a:cs typeface="+mn-cs"/>
              </a:rPr>
              <a:t> Mark Wilson has pointed out, this is </a:t>
            </a:r>
            <a:r>
              <a:rPr lang="en-US" sz="1200" i="1" kern="1200" dirty="0" smtClean="0">
                <a:solidFill>
                  <a:schemeClr val="tx1"/>
                </a:solidFill>
                <a:latin typeface="+mn-lt"/>
                <a:ea typeface="+mn-ea"/>
                <a:cs typeface="+mn-cs"/>
              </a:rPr>
              <a:t>also</a:t>
            </a:r>
            <a:r>
              <a:rPr lang="en-US" sz="1200" i="0" kern="1200" dirty="0" smtClean="0">
                <a:solidFill>
                  <a:schemeClr val="tx1"/>
                </a:solidFill>
                <a:latin typeface="+mn-lt"/>
                <a:ea typeface="+mn-ea"/>
                <a:cs typeface="+mn-cs"/>
              </a:rPr>
              <a:t> the equatio</a:t>
            </a:r>
            <a:r>
              <a:rPr lang="en-US" sz="1200" i="0" kern="1200" baseline="0" dirty="0" smtClean="0">
                <a:solidFill>
                  <a:schemeClr val="tx1"/>
                </a:solidFill>
                <a:latin typeface="+mn-lt"/>
                <a:ea typeface="+mn-ea"/>
                <a:cs typeface="+mn-cs"/>
              </a:rPr>
              <a:t>n for the </a:t>
            </a:r>
            <a:r>
              <a:rPr lang="en-US" sz="1200" i="1" kern="1200" baseline="0" dirty="0" smtClean="0">
                <a:solidFill>
                  <a:schemeClr val="tx1"/>
                </a:solidFill>
                <a:latin typeface="+mn-lt"/>
                <a:ea typeface="+mn-ea"/>
                <a:cs typeface="+mn-cs"/>
              </a:rPr>
              <a:t>residual</a:t>
            </a:r>
            <a:r>
              <a:rPr lang="en-US" sz="1200" i="0" kern="1200" baseline="0" dirty="0" smtClean="0">
                <a:solidFill>
                  <a:schemeClr val="tx1"/>
                </a:solidFill>
                <a:latin typeface="+mn-lt"/>
                <a:ea typeface="+mn-ea"/>
                <a:cs typeface="+mn-cs"/>
              </a:rPr>
              <a:t> term from a regression equation.</a:t>
            </a:r>
            <a:r>
              <a:rPr lang="en-US" sz="1200" kern="1200" dirty="0" smtClean="0">
                <a:solidFill>
                  <a:schemeClr val="tx1"/>
                </a:solidFill>
                <a:latin typeface="+mn-lt"/>
                <a:ea typeface="+mn-ea"/>
                <a:cs typeface="+mn-cs"/>
              </a:rPr>
              <a:t>  In effect, w</a:t>
            </a:r>
            <a:r>
              <a:rPr lang="en-US" sz="1200" i="0" kern="1200" dirty="0" smtClean="0">
                <a:solidFill>
                  <a:schemeClr val="tx1"/>
                </a:solidFill>
                <a:latin typeface="+mn-lt"/>
                <a:ea typeface="+mn-ea"/>
                <a:cs typeface="+mn-cs"/>
              </a:rPr>
              <a:t>e’re taking everything</a:t>
            </a:r>
            <a:r>
              <a:rPr lang="en-US" sz="1200" i="0" kern="1200" baseline="0" dirty="0" smtClean="0">
                <a:solidFill>
                  <a:schemeClr val="tx1"/>
                </a:solidFill>
                <a:latin typeface="+mn-lt"/>
                <a:ea typeface="+mn-ea"/>
                <a:cs typeface="+mn-cs"/>
              </a:rPr>
              <a:t> left over, that we cannot explain, and attributing it to the teacher.  Interpreting residuals in this way is a risky business.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There</a:t>
            </a:r>
            <a:r>
              <a:rPr lang="en-US" baseline="0" smtClean="0"/>
              <a:t> are various formulations of the statistical assumptions underlying value-added modeling.  Here, I’m borrowing from an analysis by Reardon &amp; Raudenbush (2008).</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In practice, of course, it is simply not realistic to conceive</a:t>
            </a:r>
            <a:r>
              <a:rPr lang="en-US" baseline="0" smtClean="0"/>
              <a:t> of a potential outcome for a child of wealthy parents, in a wealthy community, who is assigned to a poor school with much different demographics, in a much poorer community.  What this will imply is that </a:t>
            </a:r>
            <a:r>
              <a:rPr lang="en-US" i="1" baseline="0" smtClean="0"/>
              <a:t>either</a:t>
            </a:r>
            <a:r>
              <a:rPr lang="en-US" i="0" baseline="0" smtClean="0"/>
              <a:t> we need to limit our comparisons to teachers within highly similar schools or communities, or else we need to make truly heroic assumptions about the accuracy of extrapolations way beyond our actual data.</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I</a:t>
            </a:r>
            <a:r>
              <a:rPr lang="en-US" baseline="0" smtClean="0"/>
              <a:t> find it helpful to think about two ways this can fail.  Perhaps most obvious, a single student with an emotional/behavioral disorder may affect the learning of all students in the classroom.  But the more important way this assumption can fail relates to the </a:t>
            </a:r>
            <a:r>
              <a:rPr lang="en-US" i="1" baseline="0" smtClean="0"/>
              <a:t>average</a:t>
            </a:r>
            <a:r>
              <a:rPr lang="en-US" i="0" baseline="0" smtClean="0"/>
              <a:t> achievement of students in the classroom.  There is a lot of tracking in our education system.  Most of it occurs </a:t>
            </a:r>
            <a:r>
              <a:rPr lang="en-US" i="1" baseline="0" smtClean="0"/>
              <a:t>de facto</a:t>
            </a:r>
            <a:r>
              <a:rPr lang="en-US" i="0" baseline="0" smtClean="0"/>
              <a:t> due to patterns of residential segregation, and differences in the demographics of student populations served by different schools.  But there is also some grouping within schools.  As a result, the pace of instruction is likely to differ from one classroom to another, as teachers strive to meet the needs of the students they are working with.  Some classes will progress faster than others.  That implies that a student’s outcomes </a:t>
            </a:r>
            <a:r>
              <a:rPr lang="en-US" i="1" baseline="0" smtClean="0"/>
              <a:t>will</a:t>
            </a:r>
            <a:r>
              <a:rPr lang="en-US" i="0" baseline="0" smtClean="0"/>
              <a:t> depend on which other students are assigned to the same classroom.  This assumption will not hold.  This can also be framed as a violation of what Rubin (1986) framed as the “Stable Unit Treatment Value Assumption,” or “SUTVA.”  To put it another way, a specific teacher has a specific effect on a specific student, and that effect is stable.  It’s the same regardless of any other students’ teacher assignments.</a:t>
            </a:r>
            <a:endParaRPr lang="en-US" i="1"/>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NCLB has</a:t>
            </a:r>
            <a:r>
              <a:rPr lang="en-US" baseline="0" smtClean="0"/>
              <a:t> required the design of accountability testing systems with little or no overlap between the contents of tests at successive grade levels.  That means that if a teacher is forced to teach content students were supposed to have learned the previous year, then whatever growth those students make is unlikely to be fully reflected in end-of-year test performance.  Also, if the test is too easy or too hard for the students, their learning won’t register.</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This is a complicated statement</a:t>
            </a:r>
            <a:r>
              <a:rPr lang="en-US" baseline="0" smtClean="0"/>
              <a:t> that more or less boils down to saying, “No omitted variables.”  It is much like the standard assumption in regression analysis that the model is fully specified.  If some important factors are left out, then estimates of the effects included will be distorted.  So, it’s important to consider what factors should be in or out with these models.</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a:t>
            </a:r>
            <a:r>
              <a:rPr lang="en-US" baseline="0" dirty="0" smtClean="0"/>
              <a:t> clicking through list]  VAM results depend heavily on what variables are included in the equation for students’ predicted scores.  Some of these influences might be captured by prior-year test scores or by school fixed effects.  Others may not be.  Many of these factors are partially under the teacher’s control, but not completely.</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main point here is that statistical adjustment</a:t>
            </a:r>
            <a:r>
              <a:rPr lang="en-US" baseline="0" dirty="0" smtClean="0"/>
              <a:t> for one or more prior years’ test scores is not enough.  Test scores don’t even measure achievement perfectly, and there are a lot of other influences on rate of learning that they leave out altogether.</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net result of these omitted</a:t>
            </a:r>
            <a:r>
              <a:rPr lang="en-US" baseline="0" dirty="0" smtClean="0"/>
              <a:t> variables is that students with the same prior-year test score may know different things about </a:t>
            </a:r>
            <a:r>
              <a:rPr lang="en-US" u="sng" baseline="0" dirty="0" smtClean="0"/>
              <a:t>this</a:t>
            </a:r>
            <a:r>
              <a:rPr lang="en-US" u="none" baseline="0" dirty="0" smtClean="0"/>
              <a:t> year’s instructional content, and may differ in their readiness to profit from further instruction.</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want to spend just a moment here on a</a:t>
            </a:r>
            <a:r>
              <a:rPr lang="en-US" baseline="0" dirty="0" smtClean="0"/>
              <a:t> kind of value-added model that looks a little different and is talked about using different terminology.  This is the quantile regression model used in Colorado and some other states, referred to as student growth percentiles.  Damian Betebenner has done some very good work on these models, and they have some nice features.  This little figure shows a scatterplot of current-year scores on the vertical axis and prior-year scores on the horizontal axis.  The box shows how we can look at a group of students who all got the same score last year.  The student growth percentile is a student’s percentile rank on this year’s test, within that group of students who earned the identical score last year.  Fancier versions may condition on scores going back more than one year.</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SGPs</a:t>
            </a:r>
            <a:r>
              <a:rPr lang="en-US" baseline="0" dirty="0" smtClean="0"/>
              <a:t> are appealing in part because they seem easy to understand.</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However,</a:t>
            </a:r>
            <a:r>
              <a:rPr lang="en-US" baseline="0" dirty="0" smtClean="0"/>
              <a:t> even though the statistics are a little different, for purposes of teacher value-added modeling, the SGPs have almost exactly the same limitations as more familiar regression models.</a:t>
            </a:r>
            <a:endParaRPr lang="en-US" dirty="0" smtClean="0"/>
          </a:p>
          <a:p>
            <a:endParaRPr lang="en-US" dirty="0" smtClean="0"/>
          </a:p>
          <a:p>
            <a:r>
              <a:rPr lang="en-US" dirty="0" smtClean="0"/>
              <a:t>This scatterplot</a:t>
            </a:r>
            <a:r>
              <a:rPr lang="en-US" baseline="0" dirty="0" smtClean="0"/>
              <a:t> used a 4-year longitudinal dataset, applying Betebenner’s method to construct SGPs, which are plotted against percentile ranks of residuals from an OLS regression.  </a:t>
            </a:r>
            <a:r>
              <a:rPr lang="en-US" dirty="0" smtClean="0"/>
              <a:t>Correlation is .996;</a:t>
            </a:r>
            <a:r>
              <a:rPr lang="en-US" baseline="0" dirty="0" smtClean="0"/>
              <a:t> even higher (.997) when the corresponding analysis is performed using only a single prior year of data.</a:t>
            </a:r>
          </a:p>
          <a:p>
            <a:endParaRPr lang="en-US" baseline="0" dirty="0" smtClean="0"/>
          </a:p>
          <a:p>
            <a:r>
              <a:rPr lang="en-US" baseline="0" dirty="0" smtClean="0"/>
              <a:t>What this graphic shows is that SGPs are just scaling those residuals, the differences between students observed and predicted test scores, a little differently.</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Up</a:t>
            </a:r>
            <a:r>
              <a:rPr lang="en-US" baseline="0" dirty="0" smtClean="0"/>
              <a:t> until now, I’ve described the problem and raised some questions.  Next, I’d like to turn to some studies that can show us whether the problems I’ve mentioned are serious or not.</a:t>
            </a:r>
          </a:p>
          <a:p>
            <a:endParaRPr lang="en-US" baseline="0" dirty="0" smtClean="0"/>
          </a:p>
          <a:p>
            <a:r>
              <a:rPr lang="en-US" baseline="0" dirty="0" smtClean="0"/>
              <a:t>My first “simplified assumption” pertained to the notion that “teacher effectiveness” is a stable construct.  That is addressed by evidence concerning the stability of effectiveness estimates.</a:t>
            </a:r>
          </a:p>
          <a:p>
            <a:r>
              <a:rPr lang="en-US" baseline="0" dirty="0" smtClean="0"/>
              <a:t>My second “simplified assumption” had to do with the power of brief, inexpensive tests to locate students along a unidimensional achievement continuum.  Since test scores are the fundamental drivers of the whole system, it’s important to look at them closely.</a:t>
            </a:r>
          </a:p>
          <a:p>
            <a:r>
              <a:rPr lang="en-US" baseline="0" dirty="0" smtClean="0"/>
              <a:t>The third bullet here</a:t>
            </a:r>
            <a:r>
              <a:rPr lang="en-US" baseline="0" smtClean="0"/>
              <a:t>, “Strongly Ignorable Treatment Assignment,” refers to one of the assumptions I mentioned earlier.  </a:t>
            </a:r>
            <a:r>
              <a:rPr lang="en-US" baseline="0" dirty="0" smtClean="0"/>
              <a:t>Stated simply</a:t>
            </a:r>
            <a:r>
              <a:rPr lang="en-US" baseline="0" smtClean="0"/>
              <a:t>, because random assignment of students to teachers is impossible, the model has to include enough information about students so that once that information is accounted for, student assignment to teachers is unrelated to potential outcomes.</a:t>
            </a:r>
            <a:endParaRPr lang="en-US" baseline="0" dirty="0" smtClean="0"/>
          </a:p>
          <a:p>
            <a:r>
              <a:rPr lang="en-US" baseline="0" dirty="0" smtClean="0"/>
              <a:t>Finally, I’ve included a </a:t>
            </a:r>
            <a:r>
              <a:rPr lang="en-US" baseline="0" smtClean="0"/>
              <a:t>few quotes, </a:t>
            </a:r>
            <a:r>
              <a:rPr lang="en-US" baseline="0" dirty="0" smtClean="0"/>
              <a:t>taken </a:t>
            </a:r>
            <a:r>
              <a:rPr lang="en-US" baseline="0" smtClean="0"/>
              <a:t>from the EPI Brief.</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turn to the first of these</a:t>
            </a:r>
            <a:r>
              <a:rPr lang="en-US" baseline="0" dirty="0" smtClean="0"/>
              <a:t> topics, concerning the stability of effectiveness estimates.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This question asks whether VA model estimates are </a:t>
            </a:r>
            <a:r>
              <a:rPr lang="en-US" i="1" smtClean="0"/>
              <a:t>reliable</a:t>
            </a:r>
            <a:r>
              <a:rPr lang="en-US" smtClean="0"/>
              <a:t>.  It’s sometimes said that unreliability in the middle of the scale doesn’t matter because we’re interested in identifying extreme cases, but in fact, research shows that these VA model estimates are, if anything, </a:t>
            </a:r>
            <a:r>
              <a:rPr lang="en-US" u="sng" smtClean="0"/>
              <a:t>less</a:t>
            </a:r>
            <a:r>
              <a:rPr lang="en-US" smtClean="0"/>
              <a:t> accurate for teachers in the tails of the distribution. </a:t>
            </a:r>
          </a:p>
          <a:p>
            <a:endParaRPr lang="en-US" smtClean="0"/>
          </a:p>
          <a:p>
            <a:r>
              <a:rPr lang="en-US" smtClean="0"/>
              <a:t>Berkeley</a:t>
            </a:r>
            <a:r>
              <a:rPr lang="en-US" baseline="0" smtClean="0"/>
              <a:t> Professor </a:t>
            </a:r>
            <a:r>
              <a:rPr lang="en-US" smtClean="0"/>
              <a:t>Xiaoxia Newton, And Stanford Professors Linda Darling-Hammond, Ewart Thomas, and I looked at this question in a paper published last year, using a large dataset constructed for another project.  We compared teachers’ value-added scores from different courses, from the same course taught two successive years, and across different VAM specifications. </a:t>
            </a:r>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28</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gives you</a:t>
            </a:r>
            <a:r>
              <a:rPr lang="en-US" baseline="0" dirty="0" smtClean="0"/>
              <a:t> some sense of the size of the study.  The numbers in the top half of the table, 57, 46, 51, and 63, are counts of the numbers of separate VAM estimates we were able to calculate.  These included multiple estimates for the numbers of math and English Language Arts teachers shown in the note at the bottom.</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29</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shows how much teache</a:t>
            </a:r>
            <a:r>
              <a:rPr lang="en-US" baseline="0" dirty="0" smtClean="0"/>
              <a:t>r effectiveness estimates bounced around.  From these numbers, we c</a:t>
            </a:r>
            <a:r>
              <a:rPr lang="en-US" dirty="0" smtClean="0"/>
              <a:t>oncluded that any</a:t>
            </a:r>
            <a:r>
              <a:rPr lang="en-US" baseline="0" dirty="0" smtClean="0"/>
              <a:t> simple notion of “effectiveness” as an enduring quality of individual teachers is deeply problematical.</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You’ll note that we divided teachers into</a:t>
            </a:r>
            <a:r>
              <a:rPr lang="en-US" baseline="0" dirty="0" smtClean="0"/>
              <a:t> ten decile bands for purposes of comparison.  You may recall that Richard Buddin analyzed data on teachers in the LA Unified School District, and effectiveness ratings for thousands of teachers were published by the LA Times. The LA Times used five effectiveness categories, which is a courser breakdown than our 10 decile categories. </a:t>
            </a:r>
            <a:r>
              <a:rPr lang="en-US" dirty="0" smtClean="0"/>
              <a:t>Derek Briggs and Ben Domingue reanalyzed the same data as Buddin, using</a:t>
            </a:r>
            <a:r>
              <a:rPr lang="en-US" baseline="0" dirty="0" smtClean="0"/>
              <a:t> an alternative model that added controls for (1) a longer history of a student’s test performance, (2) peer influence, and (3) school-level factors.  They found that under their alternative specification, effectiveness classifications for reading would change for more than half the teachers, and classifications for mathematics would change for almost 40 percent of the teachers.  So, the Briggs and Domingue findings are quite consistent with the results in the first row of our table here.  They have not published any analyses concerning stability across courses or across years.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30</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particularly dramatic case from the</a:t>
            </a:r>
            <a:r>
              <a:rPr lang="en-US" baseline="0" dirty="0" smtClean="0"/>
              <a:t> Newton, et al. study, showing how an experienced high school teacher received wildly different effectiveness ratings teaching the same course to two groups of students, even with statistical controls for school, prior student achievement, and student demographics.  The Year 1 class included higher proportions of low-income, Hispanic, and English Learner students.  With that class, the teacher’s effectiveness was at the bottom of the distribution.  The next year, with a different class, it was at the top.</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31</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The results from our small study are consistent with those found in much larger studies elsewhere.  Tim Sass published an</a:t>
            </a:r>
            <a:r>
              <a:rPr lang="en-US" baseline="0" smtClean="0"/>
              <a:t> analysis of teacher effectiveness data from five districts in Florida.  Under the Florida system, teachers receive grades from “A” to “F.”  Sass compared teachers’ grades from one year to the next, and the results were as shown on this slide.</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32</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We think of grades as being fairly stable over time, but here,</a:t>
            </a:r>
            <a:r>
              <a:rPr lang="en-US" baseline="0" smtClean="0"/>
              <a:t> a quarter of the teachers at the top of the distribution one year were found to be close to the bottom the next year, and almost a third of those at the bottom one year were at or near the top the following year.</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33</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second topic I</a:t>
            </a:r>
            <a:r>
              <a:rPr lang="en-US" baseline="0" dirty="0" smtClean="0"/>
              <a:t>’d like to turn to is the tests themselves.  I’d like to show you </a:t>
            </a:r>
            <a:r>
              <a:rPr lang="en-US" baseline="0" smtClean="0"/>
              <a:t>just five released </a:t>
            </a:r>
            <a:r>
              <a:rPr lang="en-US" baseline="0" dirty="0" smtClean="0"/>
              <a:t>items from the California Standards </a:t>
            </a:r>
            <a:r>
              <a:rPr lang="en-US" baseline="0" smtClean="0"/>
              <a:t>Tests, from 7</a:t>
            </a:r>
            <a:r>
              <a:rPr lang="en-US" baseline="30000" smtClean="0"/>
              <a:t>th</a:t>
            </a:r>
            <a:r>
              <a:rPr lang="en-US" baseline="0" smtClean="0"/>
              <a:t> grade history, 11</a:t>
            </a:r>
            <a:r>
              <a:rPr lang="en-US" baseline="30000" smtClean="0"/>
              <a:t>th</a:t>
            </a:r>
            <a:r>
              <a:rPr lang="en-US" baseline="0" smtClean="0"/>
              <a:t> grade history,  9</a:t>
            </a:r>
            <a:r>
              <a:rPr lang="en-US" baseline="30000" smtClean="0"/>
              <a:t>th</a:t>
            </a:r>
            <a:r>
              <a:rPr lang="en-US" baseline="0" smtClean="0"/>
              <a:t> grade </a:t>
            </a:r>
            <a:r>
              <a:rPr lang="en-US" baseline="0" dirty="0" smtClean="0"/>
              <a:t>English</a:t>
            </a:r>
            <a:r>
              <a:rPr lang="en-US" baseline="0" smtClean="0"/>
              <a:t>, Algebra I, </a:t>
            </a:r>
            <a:r>
              <a:rPr lang="en-US" baseline="0" dirty="0" smtClean="0"/>
              <a:t>and Biology.  Before each item, I’ll show you the standard it’s supposed to measure.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34</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Here’s the first standard.  Students are to “Detail</a:t>
            </a:r>
            <a:r>
              <a:rPr lang="en-US" baseline="0" smtClean="0"/>
              <a:t> advances made” in various areas, by various historical figures.</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35</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Well, the standard said, “Detail advances</a:t>
            </a:r>
            <a:r>
              <a:rPr lang="en-US" baseline="0" smtClean="0"/>
              <a:t> made …” and these are certainly details.  Let me click through a few more examples.</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36</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a U.S.</a:t>
            </a:r>
            <a:r>
              <a:rPr lang="en-US" baseline="0" dirty="0" smtClean="0"/>
              <a:t> History standard.  There’s a lot to be said about just this one slide, the way it packs so many details into one complicated sentence, but for now just notice the verb “discuss.”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37</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No discussion, just matching</a:t>
            </a:r>
            <a:r>
              <a:rPr lang="en-US" baseline="0" smtClean="0"/>
              <a:t> a program title to a president.  The stimulus quote looks good, but you don’t even have to read it to answer the item.</a:t>
            </a:r>
            <a:endParaRPr lang="en-US"/>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38</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an English Language Arts</a:t>
            </a:r>
            <a:r>
              <a:rPr lang="en-US" baseline="0" dirty="0" smtClean="0"/>
              <a:t> objective.  Let’s see how the state test measures “Expository Critique.”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39</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 not showing you the reading</a:t>
            </a:r>
            <a:r>
              <a:rPr lang="en-US" baseline="0" dirty="0" smtClean="0"/>
              <a:t> passage, but you don’t really need it.  The evidence from the text appears in response option C, and the generalization appears in the question stem. [click]</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40</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these</a:t>
            </a:r>
            <a:r>
              <a:rPr lang="en-US" baseline="0" dirty="0" smtClean="0"/>
              <a:t> are multiple-choice items, you know students won’t be constructing or formulating anything…</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41</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in fact, all </a:t>
            </a:r>
            <a:r>
              <a:rPr lang="en-US" smtClean="0"/>
              <a:t>that’s required, once again, </a:t>
            </a:r>
            <a:r>
              <a:rPr lang="en-US" dirty="0" smtClean="0"/>
              <a:t>is to pick the</a:t>
            </a:r>
            <a:r>
              <a:rPr lang="en-US" baseline="0" dirty="0" smtClean="0"/>
              <a:t> right </a:t>
            </a:r>
            <a:r>
              <a:rPr lang="en-US" baseline="0" smtClean="0"/>
              <a:t>label.  Naming the procedure is not the same thing as doing the math.</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42</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the key ideas seem</a:t>
            </a:r>
            <a:r>
              <a:rPr lang="en-US" baseline="0" dirty="0" smtClean="0"/>
              <a:t> to be storage and dissipation of energy.  Let’s see how that’s tested.</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Well, it looks like an energy pyramid is a lot like a food chain.</a:t>
            </a:r>
          </a:p>
          <a:p>
            <a:endParaRPr lang="en-US" dirty="0" smtClean="0"/>
          </a:p>
          <a:p>
            <a:r>
              <a:rPr lang="en-US" dirty="0" smtClean="0"/>
              <a:t>The point of these examples is </a:t>
            </a:r>
            <a:r>
              <a:rPr lang="en-US" u="sng" dirty="0" smtClean="0"/>
              <a:t>not</a:t>
            </a:r>
            <a:r>
              <a:rPr lang="en-US" u="none" dirty="0" smtClean="0"/>
              <a:t> to argue that we need tougher</a:t>
            </a:r>
            <a:r>
              <a:rPr lang="en-US" u="none" baseline="0" dirty="0" smtClean="0"/>
              <a:t> tests.  A lot of smart people worked very hard to build the tests we have, and many committees reviewed and approved them.  You can see how each of </a:t>
            </a:r>
            <a:r>
              <a:rPr lang="en-US" u="none" baseline="0" smtClean="0"/>
              <a:t>these items connects </a:t>
            </a:r>
            <a:r>
              <a:rPr lang="en-US" u="none" baseline="0" dirty="0" smtClean="0"/>
              <a:t>to some small piece of its associated </a:t>
            </a:r>
            <a:r>
              <a:rPr lang="en-US" u="none" baseline="0" smtClean="0"/>
              <a:t>objective.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44</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none" baseline="0" smtClean="0"/>
              <a:t>I’m almost afraid to show these slides, because the automatic response so often is, “We need better tests.”  Calling for better tests won’t help.  That’s been tried, again and again.  There’s room for improvement, of course, and the SMARTER Balanced tests, as well as the PARCC tests, should be better than what we have now. </a:t>
            </a:r>
            <a:r>
              <a:rPr lang="en-US" smtClean="0"/>
              <a:t>But they're not going to be good enough to turn "scoring high" on these tests into the </a:t>
            </a:r>
            <a:r>
              <a:rPr lang="en-US" i="1" smtClean="0"/>
              <a:t>de facto</a:t>
            </a:r>
            <a:r>
              <a:rPr lang="en-US" smtClean="0"/>
              <a:t> goal of schooling.  </a:t>
            </a:r>
            <a:r>
              <a:rPr lang="en-US" u="sng" baseline="0" smtClean="0"/>
              <a:t>My message here is that attaching even higher stakes to tests like these is going to drive curriculum and instruction further in the wrong direction.  If “teacher effectiveness” means improving performance on items like these, then the accountability system may reward the wrong people for doing the wrong things.</a:t>
            </a:r>
            <a:r>
              <a:rPr lang="en-US" u="none" baseline="0" smtClean="0"/>
              <a:t>  2010 data from the Bill &amp; Melinda Gates Foundation indicate that 20%-30% of teachers in top quartile when effectiveness is measured using state assessmens are in bottom half when effectiveness is measured using more conceptually demanding tests (and vice versa).  RAND researchers have found that teachers’ effectiveness estimates are very different using “procedures” versus “problem solving” subscales of the same math test.</a:t>
            </a:r>
            <a:endParaRPr lang="en-US" u="sng"/>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45</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As I said earlier, strongly ignorable assignment</a:t>
            </a:r>
            <a:r>
              <a:rPr lang="en-US" baseline="0" smtClean="0"/>
              <a:t> of students to </a:t>
            </a:r>
            <a:r>
              <a:rPr lang="en-US" baseline="0" dirty="0" smtClean="0"/>
              <a:t>teachers is a crucial assumption in value-added models.  Depending on the precise model and the intended interpretations of VAM estimates</a:t>
            </a:r>
            <a:r>
              <a:rPr lang="en-US" baseline="0" smtClean="0"/>
              <a:t>, a corresponding assumption may be required concerning the </a:t>
            </a:r>
            <a:r>
              <a:rPr lang="en-US" baseline="0" dirty="0" smtClean="0"/>
              <a:t>assignment of teachers </a:t>
            </a:r>
            <a:r>
              <a:rPr lang="en-US" baseline="0" smtClean="0"/>
              <a:t>to schools.  </a:t>
            </a:r>
            <a:r>
              <a:rPr lang="en-US" baseline="0" dirty="0" smtClean="0"/>
              <a:t>These assumptions matter because there will </a:t>
            </a:r>
            <a:r>
              <a:rPr lang="en-US" u="sng" baseline="0" dirty="0" smtClean="0"/>
              <a:t>always</a:t>
            </a:r>
            <a:r>
              <a:rPr lang="en-US" u="none" baseline="0" dirty="0" smtClean="0"/>
              <a:t> be omitted variables.  Random assignment conditional on variables included in the model would assure that effectiveness estimates were unbiased even if the model failed to control for all achievement influences outside the teachers’ control.</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46</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processes by which students are assigned</a:t>
            </a:r>
            <a:r>
              <a:rPr lang="en-US" baseline="0" dirty="0" smtClean="0"/>
              <a:t> to teachers are not well documented, but in a 2010 paper, Jesse Rothstein suggests that anecdotally, some of these factors may influence such assignments.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47</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much better documentation</a:t>
            </a:r>
            <a:r>
              <a:rPr lang="en-US" baseline="0" dirty="0" smtClean="0"/>
              <a:t> of the nonrandom assignment of teachers to schools.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48</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his 2010 paper,</a:t>
            </a:r>
            <a:r>
              <a:rPr lang="en-US" baseline="0" dirty="0" smtClean="0"/>
              <a:t> Rothstein develops a </a:t>
            </a:r>
            <a:r>
              <a:rPr lang="en-US" u="sng" baseline="0" dirty="0" smtClean="0"/>
              <a:t>falsification test</a:t>
            </a:r>
            <a:r>
              <a:rPr lang="en-US" u="none" baseline="0" dirty="0" smtClean="0"/>
              <a:t> to see how important violations of the random assignment assumption turn out to be.  The idea is simple and elegant.  He looks to see if the model predicts teacher effects running backwards in time.  If it does, then there’s a problem.</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49</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Rothstein</a:t>
            </a:r>
            <a:r>
              <a:rPr lang="en-US" baseline="0" dirty="0" smtClean="0"/>
              <a:t> used data from fifth-grade classrooms in North Carolina from the 2000-2001 school year.  His sample included over 60,000 students in over 3,000 classrooms in 868 schools.  He used a variety of value-added models, and consistently found that fifth-grade teacher assignments showed powerful effects on fourth-grade test score gains.  His paper explains in detail how this shows that omitted variables and nonrandom assignment together introduce serious bias in teacher’s effectiveness </a:t>
            </a:r>
            <a:r>
              <a:rPr lang="en-US" baseline="0" smtClean="0"/>
              <a:t>estimates.  As Rothstein says, “VA rewards or penalizes teachers for the kids they teach, not just for how well they do it.”</a:t>
            </a:r>
          </a:p>
          <a:p>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50</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their reanalysis of the</a:t>
            </a:r>
            <a:r>
              <a:rPr lang="en-US" baseline="0" dirty="0" smtClean="0"/>
              <a:t> LAUSD data, Briggs and Domingue used Rothstein’s test.  This falsification test was not included in Richard Buddin’s original paper.  In one comparison, they found that the estimated effects of fourth-grade teachers on students’ </a:t>
            </a:r>
            <a:r>
              <a:rPr lang="en-US" u="sng" baseline="0" dirty="0" smtClean="0"/>
              <a:t>third</a:t>
            </a:r>
            <a:r>
              <a:rPr lang="en-US" baseline="0" dirty="0" smtClean="0"/>
              <a:t>-grade reading gains were slightly </a:t>
            </a:r>
            <a:r>
              <a:rPr lang="en-US" u="sng" baseline="0" dirty="0" smtClean="0"/>
              <a:t>larger</a:t>
            </a:r>
            <a:r>
              <a:rPr lang="en-US" u="none" baseline="0" dirty="0" smtClean="0"/>
              <a:t> than the estimated effects of fourth-grade teachers on students’ </a:t>
            </a:r>
            <a:r>
              <a:rPr lang="en-US" u="sng" baseline="0" dirty="0" smtClean="0"/>
              <a:t>fourth</a:t>
            </a:r>
            <a:r>
              <a:rPr lang="en-US" u="none" baseline="0" dirty="0" smtClean="0"/>
              <a:t>-grade reading gains.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51</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a:t>
            </a:r>
            <a:r>
              <a:rPr lang="en-US" baseline="0" dirty="0" smtClean="0"/>
              <a:t> my next slides I have just three </a:t>
            </a:r>
            <a:r>
              <a:rPr lang="en-US" baseline="0" smtClean="0"/>
              <a:t>quotations from the EPI Briefing Paper.  </a:t>
            </a:r>
            <a:r>
              <a:rPr lang="en-US" baseline="0" dirty="0" smtClean="0"/>
              <a:t>I agree with these quotes, but I want to acknowledge here that the field is not unanimous on these questions, and some respected </a:t>
            </a:r>
            <a:r>
              <a:rPr lang="en-US" baseline="0" smtClean="0"/>
              <a:t>methodologists go further than others in supporting value-added modeling for teacher evaluation.</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52</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2004 paper in a special issue of the </a:t>
            </a:r>
            <a:r>
              <a:rPr lang="en-US" i="1" dirty="0" smtClean="0"/>
              <a:t>Journal of Educational and</a:t>
            </a:r>
            <a:r>
              <a:rPr lang="en-US" i="1" baseline="0" dirty="0" smtClean="0"/>
              <a:t> Behavioral Statistics</a:t>
            </a:r>
            <a:r>
              <a:rPr lang="en-US" baseline="0" dirty="0" smtClean="0"/>
              <a:t>, </a:t>
            </a:r>
            <a:r>
              <a:rPr lang="de-DE" baseline="0" smtClean="0"/>
              <a:t>Rubin, Stuart, and Zanutto reached this conclusion.  A common dodge is to say that these models are merely descriptive.  But if stakes for teachers are attached to the results, then it‘s cold comfort to say the model is descriptive and causal attributions aren‘t intended.</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53</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2003 RAND research report, McCaffrey, Koretz, Lockwood, and</a:t>
            </a:r>
            <a:r>
              <a:rPr lang="en-US" baseline="0" dirty="0" smtClean="0"/>
              <a:t> </a:t>
            </a:r>
            <a:r>
              <a:rPr lang="en-US" dirty="0" smtClean="0"/>
              <a:t>Hamilton</a:t>
            </a:r>
            <a:r>
              <a:rPr lang="en-US" baseline="0" dirty="0" smtClean="0"/>
              <a:t> had this to say.</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54</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2009, the NRC’s Board on Testing and Assessment issued a letter report directed</a:t>
            </a:r>
            <a:r>
              <a:rPr lang="en-US" baseline="0" dirty="0" smtClean="0"/>
              <a:t> to Education Secretary Arne Duncan, commenting on the Department’s proposal on the Race to the Top Fund.  That letter included strong cautions concerning value-added models, and strongly urged further research and pilot studies before mandating any operational use of these </a:t>
            </a:r>
            <a:r>
              <a:rPr lang="en-US" baseline="0" smtClean="0"/>
              <a:t>models.  I should mention here that I chair the Board on Testing and Assessment.  The National Research Council’s review process really does keep us from going beyond the evidence when we make statements like this.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55</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closing, I’ll just quickly</a:t>
            </a:r>
            <a:r>
              <a:rPr lang="en-US" baseline="0" dirty="0" smtClean="0"/>
              <a:t> point to some likely unintended consequences if high-stakes teacher evaluations based on student test scores are implemented thoughtlessly.  These include a narrowing of what is taught to just that which is tested, targeting of instructional resources toward those students most likely to make rapid gains, and competition among teachers instead of mutual support and collaboration.</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56</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a:t>
            </a:r>
            <a:r>
              <a:rPr lang="en-US" baseline="0" dirty="0" smtClean="0"/>
              <a:t> effectiveness estimates with statistical controls for prior achievement are better than estimates based on unadjusted end-of-year student test scores, and these models may be of real value if used appropriately, but they are not magic, and I believe </a:t>
            </a:r>
            <a:r>
              <a:rPr lang="en-US" baseline="0" smtClean="0"/>
              <a:t>they have been </a:t>
            </a:r>
            <a:r>
              <a:rPr lang="en-US" baseline="0" dirty="0" smtClean="0"/>
              <a:t>seriously oversold.</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57</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can still hear a teacher I met over 20 years ago saying these words.  I have a great fear that thoughtless implementation of score-based teacher evaluation models may undermine the education of our most vulnerable children.</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773ED398-C841-4605-9758-C3682C17286C}" type="datetime1">
              <a:rPr lang="en-US"/>
              <a:pPr>
                <a:defRPr/>
              </a:pPr>
              <a:t>11/17/2011</a:t>
            </a:fld>
            <a:endParaRPr lang="en-US" dirty="0"/>
          </a:p>
        </p:txBody>
      </p:sp>
      <p:sp>
        <p:nvSpPr>
          <p:cNvPr id="7" name="Footer Placeholder 19"/>
          <p:cNvSpPr>
            <a:spLocks noGrp="1"/>
          </p:cNvSpPr>
          <p:nvPr>
            <p:ph type="ftr" sz="quarter" idx="11"/>
          </p:nvPr>
        </p:nvSpPr>
        <p:spPr/>
        <p:txBody>
          <a:bodyPr/>
          <a:lstStyle>
            <a:lvl1pPr>
              <a:defRPr/>
            </a:lvl1pPr>
            <a:extLst/>
          </a:lstStyle>
          <a:p>
            <a:pPr>
              <a:defRPr/>
            </a:pPr>
            <a:endParaRPr lang="en-US" dirty="0"/>
          </a:p>
        </p:txBody>
      </p:sp>
      <p:sp>
        <p:nvSpPr>
          <p:cNvPr id="8" name="Slide Number Placeholder 9"/>
          <p:cNvSpPr>
            <a:spLocks noGrp="1"/>
          </p:cNvSpPr>
          <p:nvPr>
            <p:ph type="sldNum" sz="quarter" idx="12"/>
          </p:nvPr>
        </p:nvSpPr>
        <p:spPr/>
        <p:txBody>
          <a:bodyPr/>
          <a:lstStyle>
            <a:lvl1pPr>
              <a:defRPr/>
            </a:lvl1pPr>
            <a:extLst/>
          </a:lstStyle>
          <a:p>
            <a:pPr>
              <a:defRPr/>
            </a:pPr>
            <a:fld id="{BF8E2493-93E2-4320-8390-AC79AB09613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9756AA2A-AA1E-45C5-BBCF-913416597F1D}" type="datetime1">
              <a:rPr lang="en-US"/>
              <a:pPr>
                <a:defRPr/>
              </a:pPr>
              <a:t>11/17/2011</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pPr>
              <a:defRPr/>
            </a:pPr>
            <a:fld id="{4610D68A-2341-44B3-A526-0F8431AFBC2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716D87FD-953F-4307-BE10-72A9C939672A}" type="datetime1">
              <a:rPr lang="en-US"/>
              <a:pPr>
                <a:defRPr/>
              </a:pPr>
              <a:t>11/17/2011</a:t>
            </a:fld>
            <a:endParaRPr lang="en-US" dirty="0"/>
          </a:p>
        </p:txBody>
      </p:sp>
      <p:sp>
        <p:nvSpPr>
          <p:cNvPr id="9" name="Footer Placeholder 4"/>
          <p:cNvSpPr>
            <a:spLocks noGrp="1"/>
          </p:cNvSpPr>
          <p:nvPr>
            <p:ph type="ftr" sz="quarter" idx="11"/>
          </p:nvPr>
        </p:nvSpPr>
        <p:spPr/>
        <p:txBody>
          <a:bodyPr/>
          <a:lstStyle>
            <a:lvl1pPr>
              <a:defRPr/>
            </a:lvl1pPr>
            <a:extLst/>
          </a:lstStyle>
          <a:p>
            <a:pPr>
              <a:defRPr/>
            </a:pPr>
            <a:endParaRPr lang="en-US" dirty="0"/>
          </a:p>
        </p:txBody>
      </p:sp>
      <p:sp>
        <p:nvSpPr>
          <p:cNvPr id="10" name="Slide Number Placeholder 5"/>
          <p:cNvSpPr>
            <a:spLocks noGrp="1"/>
          </p:cNvSpPr>
          <p:nvPr>
            <p:ph type="sldNum" sz="quarter" idx="12"/>
          </p:nvPr>
        </p:nvSpPr>
        <p:spPr/>
        <p:txBody>
          <a:bodyPr/>
          <a:lstStyle>
            <a:lvl1pPr>
              <a:defRPr/>
            </a:lvl1pPr>
            <a:extLst/>
          </a:lstStyle>
          <a:p>
            <a:pPr>
              <a:defRPr/>
            </a:pPr>
            <a:fld id="{18B1FFF8-EC7B-4EA1-BAA8-948A9B4A655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4D0B63F1-014E-405D-836C-B6919F1CE265}" type="datetime1">
              <a:rPr lang="en-US"/>
              <a:pPr>
                <a:defRPr/>
              </a:pPr>
              <a:t>11/17/2011</a:t>
            </a:fld>
            <a:endParaRPr lang="en-US" dirty="0"/>
          </a:p>
        </p:txBody>
      </p:sp>
      <p:sp>
        <p:nvSpPr>
          <p:cNvPr id="6" name="Footer Placeholder 9"/>
          <p:cNvSpPr>
            <a:spLocks noGrp="1"/>
          </p:cNvSpPr>
          <p:nvPr>
            <p:ph type="ftr" sz="quarter" idx="11"/>
          </p:nvPr>
        </p:nvSpPr>
        <p:spPr/>
        <p:txBody>
          <a:bodyPr/>
          <a:lstStyle>
            <a:lvl1pPr>
              <a:defRPr/>
            </a:lvl1pPr>
          </a:lstStyle>
          <a:p>
            <a:pPr>
              <a:defRPr/>
            </a:pPr>
            <a:endParaRPr lang="en-US" dirty="0"/>
          </a:p>
        </p:txBody>
      </p:sp>
      <p:sp>
        <p:nvSpPr>
          <p:cNvPr id="7" name="Slide Number Placeholder 21"/>
          <p:cNvSpPr>
            <a:spLocks noGrp="1"/>
          </p:cNvSpPr>
          <p:nvPr>
            <p:ph type="sldNum" sz="quarter" idx="12"/>
          </p:nvPr>
        </p:nvSpPr>
        <p:spPr/>
        <p:txBody>
          <a:bodyPr/>
          <a:lstStyle>
            <a:lvl1pPr>
              <a:defRPr/>
            </a:lvl1pPr>
          </a:lstStyle>
          <a:p>
            <a:pPr>
              <a:defRPr/>
            </a:pPr>
            <a:fld id="{53B28067-3D22-4C82-BB24-FC68E49AA6F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C7786585-C34F-4556-9FBB-EB811128B64A}" type="datetime1">
              <a:rPr lang="en-US"/>
              <a:pPr>
                <a:defRPr/>
              </a:pPr>
              <a:t>11/17/2011</a:t>
            </a:fld>
            <a:endParaRPr lang="en-US" dirty="0"/>
          </a:p>
        </p:txBody>
      </p:sp>
      <p:sp>
        <p:nvSpPr>
          <p:cNvPr id="8" name="Footer Placeholder 7"/>
          <p:cNvSpPr>
            <a:spLocks noGrp="1"/>
          </p:cNvSpPr>
          <p:nvPr>
            <p:ph type="ftr" sz="quarter" idx="11"/>
          </p:nvPr>
        </p:nvSpPr>
        <p:spPr/>
        <p:txBody>
          <a:bodyPr/>
          <a:lstStyle>
            <a:lvl1pPr>
              <a:defRPr/>
            </a:lvl1pPr>
            <a:extLst/>
          </a:lstStyle>
          <a:p>
            <a:pPr>
              <a:defRPr/>
            </a:pP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6DCE4AF7-C7A1-4471-9DC4-B0DA351468D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5BB1D486-A559-4FB2-A5AA-991C2EE66C96}" type="datetime1">
              <a:rPr lang="en-US"/>
              <a:pPr>
                <a:defRPr/>
              </a:pPr>
              <a:t>11/17/2011</a:t>
            </a:fld>
            <a:endParaRPr lang="en-US" dirty="0"/>
          </a:p>
        </p:txBody>
      </p:sp>
      <p:sp>
        <p:nvSpPr>
          <p:cNvPr id="4" name="Footer Placeholder 9"/>
          <p:cNvSpPr>
            <a:spLocks noGrp="1"/>
          </p:cNvSpPr>
          <p:nvPr>
            <p:ph type="ftr" sz="quarter" idx="11"/>
          </p:nvPr>
        </p:nvSpPr>
        <p:spPr/>
        <p:txBody>
          <a:bodyPr/>
          <a:lstStyle>
            <a:lvl1pPr>
              <a:defRPr/>
            </a:lvl1pPr>
          </a:lstStyle>
          <a:p>
            <a:pPr>
              <a:defRPr/>
            </a:pPr>
            <a:endParaRPr lang="en-US" dirty="0"/>
          </a:p>
        </p:txBody>
      </p:sp>
      <p:sp>
        <p:nvSpPr>
          <p:cNvPr id="5" name="Slide Number Placeholder 21"/>
          <p:cNvSpPr>
            <a:spLocks noGrp="1"/>
          </p:cNvSpPr>
          <p:nvPr>
            <p:ph type="sldNum" sz="quarter" idx="12"/>
          </p:nvPr>
        </p:nvSpPr>
        <p:spPr/>
        <p:txBody>
          <a:bodyPr/>
          <a:lstStyle>
            <a:lvl1pPr>
              <a:defRPr/>
            </a:lvl1pPr>
          </a:lstStyle>
          <a:p>
            <a:pPr>
              <a:defRPr/>
            </a:pPr>
            <a:fld id="{D1BD6E64-A7B1-4DBA-AD5E-A7661995BA6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4" name="Date Placeholder 1"/>
          <p:cNvSpPr>
            <a:spLocks noGrp="1"/>
          </p:cNvSpPr>
          <p:nvPr>
            <p:ph type="dt" sz="half" idx="10"/>
          </p:nvPr>
        </p:nvSpPr>
        <p:spPr/>
        <p:txBody>
          <a:bodyPr/>
          <a:lstStyle>
            <a:lvl1pPr>
              <a:defRPr/>
            </a:lvl1pPr>
            <a:extLst/>
          </a:lstStyle>
          <a:p>
            <a:pPr>
              <a:defRPr/>
            </a:pPr>
            <a:fld id="{E2B383FE-4A5D-41BC-93A3-072534EBB618}" type="datetime1">
              <a:rPr lang="en-US"/>
              <a:pPr>
                <a:defRPr/>
              </a:pPr>
              <a:t>11/17/2011</a:t>
            </a:fld>
            <a:endParaRPr lang="en-US" dirty="0"/>
          </a:p>
        </p:txBody>
      </p:sp>
      <p:sp>
        <p:nvSpPr>
          <p:cNvPr id="5" name="Footer Placeholder 2"/>
          <p:cNvSpPr>
            <a:spLocks noGrp="1"/>
          </p:cNvSpPr>
          <p:nvPr>
            <p:ph type="ftr" sz="quarter" idx="11"/>
          </p:nvPr>
        </p:nvSpPr>
        <p:spPr/>
        <p:txBody>
          <a:bodyPr/>
          <a:lstStyle>
            <a:lvl1pPr>
              <a:defRPr/>
            </a:lvl1pPr>
            <a:extLst/>
          </a:lstStyle>
          <a:p>
            <a:pPr>
              <a:defRPr/>
            </a:pPr>
            <a:endParaRPr lang="en-US" dirty="0"/>
          </a:p>
        </p:txBody>
      </p:sp>
      <p:sp>
        <p:nvSpPr>
          <p:cNvPr id="6" name="Slide Number Placeholder 3"/>
          <p:cNvSpPr>
            <a:spLocks noGrp="1"/>
          </p:cNvSpPr>
          <p:nvPr>
            <p:ph type="sldNum" sz="quarter" idx="12"/>
          </p:nvPr>
        </p:nvSpPr>
        <p:spPr/>
        <p:txBody>
          <a:bodyPr/>
          <a:lstStyle>
            <a:lvl1pPr>
              <a:defRPr/>
            </a:lvl1pPr>
            <a:extLst/>
          </a:lstStyle>
          <a:p>
            <a:pPr>
              <a:defRPr/>
            </a:pPr>
            <a:fld id="{FEE87BB0-04AB-4961-BE5D-7E8EEE38750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3C862C6D-38FC-45E1-AD34-CEA27814A14A}" type="datetime1">
              <a:rPr lang="en-US"/>
              <a:pPr>
                <a:defRPr/>
              </a:pPr>
              <a:t>11/17/2011</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9507D028-A8A5-4C8A-8EB0-81221A186B8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dirty="0">
              <a:latin typeface="+mn-lt"/>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7BFBCFF1-920A-4425-96A6-9850411CB0B9}" type="datetime1">
              <a:rPr lang="en-US"/>
              <a:pPr>
                <a:defRPr/>
              </a:pPr>
              <a:t>11/17/2011</a:t>
            </a:fld>
            <a:endParaRPr lang="en-US" dirty="0"/>
          </a:p>
        </p:txBody>
      </p:sp>
      <p:sp>
        <p:nvSpPr>
          <p:cNvPr id="9" name="Footer Placeholder 5"/>
          <p:cNvSpPr>
            <a:spLocks noGrp="1"/>
          </p:cNvSpPr>
          <p:nvPr>
            <p:ph type="ftr" sz="quarter" idx="11"/>
          </p:nvPr>
        </p:nvSpPr>
        <p:spPr/>
        <p:txBody>
          <a:bodyPr/>
          <a:lstStyle>
            <a:lvl1pPr>
              <a:defRPr/>
            </a:lvl1pPr>
            <a:extLst/>
          </a:lstStyle>
          <a:p>
            <a:pPr>
              <a:defRPr/>
            </a:pPr>
            <a:endParaRPr lang="en-US" dirty="0"/>
          </a:p>
        </p:txBody>
      </p:sp>
      <p:sp>
        <p:nvSpPr>
          <p:cNvPr id="10" name="Slide Number Placeholder 6"/>
          <p:cNvSpPr>
            <a:spLocks noGrp="1"/>
          </p:cNvSpPr>
          <p:nvPr>
            <p:ph type="sldNum" sz="quarter" idx="12"/>
          </p:nvPr>
        </p:nvSpPr>
        <p:spPr/>
        <p:txBody>
          <a:bodyPr/>
          <a:lstStyle>
            <a:lvl1pPr>
              <a:defRPr/>
            </a:lvl1pPr>
            <a:extLst/>
          </a:lstStyle>
          <a:p>
            <a:pPr>
              <a:defRPr/>
            </a:pPr>
            <a:fld id="{16DA969C-6A48-4F74-95B6-7ECE0F838D1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CB84715E-5ACD-476D-AA8D-6CF869C483C0}" type="datetime1">
              <a:rPr lang="en-US"/>
              <a:pPr>
                <a:defRPr/>
              </a:pPr>
              <a:t>11/17/2011</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pPr>
              <a:defRPr/>
            </a:pPr>
            <a:fld id="{DBE51912-BB15-4C20-B733-F45C00C0BA4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36F90C8B-72FA-4A3C-85B3-A4280793230A}" type="datetime1">
              <a:rPr lang="en-US"/>
              <a:pPr>
                <a:defRPr/>
              </a:pPr>
              <a:t>11/17/2011</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pPr>
              <a:defRPr/>
            </a:pPr>
            <a:fld id="{1F8D8D04-A6B6-41AE-B281-870FD40F8555}"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endParaRPr lang="en-US" dirty="0"/>
          </a:p>
        </p:txBody>
      </p:sp>
      <p:sp>
        <p:nvSpPr>
          <p:cNvPr id="4" name="Date Placeholder 3"/>
          <p:cNvSpPr>
            <a:spLocks noGrp="1"/>
          </p:cNvSpPr>
          <p:nvPr>
            <p:ph type="dt" sz="half" idx="10"/>
          </p:nvPr>
        </p:nvSpPr>
        <p:spPr>
          <a:xfrm>
            <a:off x="301625" y="6245225"/>
            <a:ext cx="2289175" cy="476250"/>
          </a:xfrm>
        </p:spPr>
        <p:txBody>
          <a:bodyPr/>
          <a:lstStyle>
            <a:lvl1pPr>
              <a:defRPr/>
            </a:lvl1pPr>
          </a:lstStyle>
          <a:p>
            <a:endParaRPr lang="en-US" dirty="0"/>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245225"/>
            <a:ext cx="2289175" cy="476250"/>
          </a:xfrm>
        </p:spPr>
        <p:txBody>
          <a:bodyPr/>
          <a:lstStyle>
            <a:lvl1pPr>
              <a:defRPr/>
            </a:lvl1pPr>
          </a:lstStyle>
          <a:p>
            <a:fld id="{FE2602A5-A2BF-461B-9442-3C5D9670B9F4}"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01625" y="1600200"/>
            <a:ext cx="4194175" cy="2173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01625" y="3925888"/>
            <a:ext cx="4194175" cy="2173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301625" y="6245225"/>
            <a:ext cx="2289175" cy="476250"/>
          </a:xfrm>
        </p:spPr>
        <p:txBody>
          <a:bodyPr/>
          <a:lstStyle>
            <a:lvl1pPr>
              <a:defRPr/>
            </a:lvl1pPr>
          </a:lstStyle>
          <a:p>
            <a:endParaRPr lang="en-US" dirty="0"/>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dirty="0"/>
          </a:p>
        </p:txBody>
      </p:sp>
      <p:sp>
        <p:nvSpPr>
          <p:cNvPr id="8" name="Slide Number Placeholder 7"/>
          <p:cNvSpPr>
            <a:spLocks noGrp="1"/>
          </p:cNvSpPr>
          <p:nvPr>
            <p:ph type="sldNum" sz="quarter" idx="12"/>
          </p:nvPr>
        </p:nvSpPr>
        <p:spPr>
          <a:xfrm>
            <a:off x="6553200" y="6245225"/>
            <a:ext cx="2289175" cy="476250"/>
          </a:xfrm>
        </p:spPr>
        <p:txBody>
          <a:bodyPr/>
          <a:lstStyle>
            <a:lvl1pPr>
              <a:defRPr/>
            </a:lvl1pPr>
          </a:lstStyle>
          <a:p>
            <a:fld id="{05F92393-5F55-4118-8E56-0BAEE723A09E}"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defRPr>
            </a:lvl1pPr>
            <a:extLst/>
          </a:lstStyle>
          <a:p>
            <a:pPr>
              <a:defRPr/>
            </a:pPr>
            <a:fld id="{91A513B5-7165-4D5C-85E5-23B4FF7E40A1}" type="datetime1">
              <a:rPr lang="en-US"/>
              <a:pPr>
                <a:defRPr/>
              </a:pPr>
              <a:t>11/17/2011</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endParaRPr lang="en-US" dirty="0"/>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fld id="{1117F567-973F-4948-82A9-BDD728354B7C}" type="slidenum">
              <a:rPr lang="en-US"/>
              <a:pPr>
                <a:defRPr/>
              </a:pPr>
              <a:t>‹#›</a:t>
            </a:fld>
            <a:endParaRPr lang="en-US" dirty="0"/>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34" r:id="rId1"/>
    <p:sldLayoutId id="2147483729" r:id="rId2"/>
    <p:sldLayoutId id="2147483735" r:id="rId3"/>
    <p:sldLayoutId id="2147483730" r:id="rId4"/>
    <p:sldLayoutId id="2147483736" r:id="rId5"/>
    <p:sldLayoutId id="2147483731" r:id="rId6"/>
    <p:sldLayoutId id="2147483737" r:id="rId7"/>
    <p:sldLayoutId id="2147483738" r:id="rId8"/>
    <p:sldLayoutId id="2147483739" r:id="rId9"/>
    <p:sldLayoutId id="2147483732" r:id="rId10"/>
    <p:sldLayoutId id="2147483733" r:id="rId11"/>
    <p:sldLayoutId id="2147483740" r:id="rId12"/>
    <p:sldLayoutId id="2147483741" r:id="rId13"/>
  </p:sldLayoutIdLst>
  <p:hf hdr="0" ftr="0" dt="0"/>
  <p:txStyles>
    <p:titleStyle>
      <a:lvl1pPr algn="l" rtl="0" eaLnBrk="0" fontAlgn="base" hangingPunct="0">
        <a:spcBef>
          <a:spcPct val="0"/>
        </a:spcBef>
        <a:spcAft>
          <a:spcPct val="0"/>
        </a:spcAft>
        <a:defRPr sz="4300" kern="1200">
          <a:solidFill>
            <a:srgbClr val="55617C"/>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5617C"/>
          </a:solidFill>
          <a:latin typeface="Gill Sans MT" pitchFamily="34" charset="0"/>
        </a:defRPr>
      </a:lvl2pPr>
      <a:lvl3pPr algn="l" rtl="0" eaLnBrk="0" fontAlgn="base" hangingPunct="0">
        <a:spcBef>
          <a:spcPct val="0"/>
        </a:spcBef>
        <a:spcAft>
          <a:spcPct val="0"/>
        </a:spcAft>
        <a:defRPr sz="4300">
          <a:solidFill>
            <a:srgbClr val="55617C"/>
          </a:solidFill>
          <a:latin typeface="Gill Sans MT" pitchFamily="34" charset="0"/>
        </a:defRPr>
      </a:lvl3pPr>
      <a:lvl4pPr algn="l" rtl="0" eaLnBrk="0" fontAlgn="base" hangingPunct="0">
        <a:spcBef>
          <a:spcPct val="0"/>
        </a:spcBef>
        <a:spcAft>
          <a:spcPct val="0"/>
        </a:spcAft>
        <a:defRPr sz="4300">
          <a:solidFill>
            <a:srgbClr val="55617C"/>
          </a:solidFill>
          <a:latin typeface="Gill Sans MT" pitchFamily="34" charset="0"/>
        </a:defRPr>
      </a:lvl4pPr>
      <a:lvl5pPr algn="l" rtl="0" eaLnBrk="0" fontAlgn="base" hangingPunct="0">
        <a:spcBef>
          <a:spcPct val="0"/>
        </a:spcBef>
        <a:spcAft>
          <a:spcPct val="0"/>
        </a:spcAft>
        <a:defRPr sz="4300">
          <a:solidFill>
            <a:srgbClr val="55617C"/>
          </a:solidFill>
          <a:latin typeface="Gill Sans MT" pitchFamily="34" charset="0"/>
        </a:defRPr>
      </a:lvl5pPr>
      <a:lvl6pPr marL="457200" algn="l" rtl="0" fontAlgn="base">
        <a:spcBef>
          <a:spcPct val="0"/>
        </a:spcBef>
        <a:spcAft>
          <a:spcPct val="0"/>
        </a:spcAft>
        <a:defRPr sz="4300">
          <a:solidFill>
            <a:srgbClr val="55617C"/>
          </a:solidFill>
          <a:latin typeface="Gill Sans MT" pitchFamily="34" charset="0"/>
        </a:defRPr>
      </a:lvl6pPr>
      <a:lvl7pPr marL="914400" algn="l" rtl="0" fontAlgn="base">
        <a:spcBef>
          <a:spcPct val="0"/>
        </a:spcBef>
        <a:spcAft>
          <a:spcPct val="0"/>
        </a:spcAft>
        <a:defRPr sz="4300">
          <a:solidFill>
            <a:srgbClr val="55617C"/>
          </a:solidFill>
          <a:latin typeface="Gill Sans MT" pitchFamily="34" charset="0"/>
        </a:defRPr>
      </a:lvl7pPr>
      <a:lvl8pPr marL="1371600" algn="l" rtl="0" fontAlgn="base">
        <a:spcBef>
          <a:spcPct val="0"/>
        </a:spcBef>
        <a:spcAft>
          <a:spcPct val="0"/>
        </a:spcAft>
        <a:defRPr sz="4300">
          <a:solidFill>
            <a:srgbClr val="55617C"/>
          </a:solidFill>
          <a:latin typeface="Gill Sans MT" pitchFamily="34" charset="0"/>
        </a:defRPr>
      </a:lvl8pPr>
      <a:lvl9pPr marL="1828800" algn="l" rtl="0" fontAlgn="base">
        <a:spcBef>
          <a:spcPct val="0"/>
        </a:spcBef>
        <a:spcAft>
          <a:spcPct val="0"/>
        </a:spcAft>
        <a:defRPr sz="4300">
          <a:solidFill>
            <a:srgbClr val="55617C"/>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E66C7D"/>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6BB76D"/>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epaa.asu.edu/ojs/article/view/810"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Microsoft_Office_Excel_97-2003_Worksheet1.xls"/></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Microsoft_Office_Excel_97-2003_Worksheet2.xls"/></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hyperlink" Target="http://www.stanford.edu/~haerte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1925" y="360363"/>
            <a:ext cx="7407275" cy="1471612"/>
          </a:xfrm>
        </p:spPr>
        <p:txBody>
          <a:bodyPr>
            <a:normAutofit/>
          </a:bodyPr>
          <a:lstStyle/>
          <a:p>
            <a:pPr algn="ctr" eaLnBrk="1" fontAlgn="auto" hangingPunct="1">
              <a:spcAft>
                <a:spcPts val="0"/>
              </a:spcAft>
              <a:defRPr/>
            </a:pPr>
            <a:r>
              <a:rPr lang="en-US" sz="3600" smtClean="0">
                <a:solidFill>
                  <a:schemeClr val="tx2">
                    <a:satMod val="130000"/>
                  </a:schemeClr>
                </a:solidFill>
              </a:rPr>
              <a:t>Problems with the Use of Student</a:t>
            </a:r>
            <a:br>
              <a:rPr lang="en-US" sz="3600" smtClean="0">
                <a:solidFill>
                  <a:schemeClr val="tx2">
                    <a:satMod val="130000"/>
                  </a:schemeClr>
                </a:solidFill>
              </a:rPr>
            </a:br>
            <a:r>
              <a:rPr lang="en-US" sz="3600" smtClean="0">
                <a:solidFill>
                  <a:schemeClr val="tx2">
                    <a:satMod val="130000"/>
                  </a:schemeClr>
                </a:solidFill>
              </a:rPr>
              <a:t>Test Scores to Evaluate Teachers</a:t>
            </a:r>
            <a:endParaRPr lang="en-US" sz="3600" dirty="0" smtClean="0">
              <a:solidFill>
                <a:schemeClr val="tx2">
                  <a:satMod val="130000"/>
                </a:schemeClr>
              </a:solidFill>
            </a:endParaRPr>
          </a:p>
        </p:txBody>
      </p:sp>
      <p:sp>
        <p:nvSpPr>
          <p:cNvPr id="3" name="Subtitle 2"/>
          <p:cNvSpPr>
            <a:spLocks noGrp="1"/>
          </p:cNvSpPr>
          <p:nvPr>
            <p:ph type="subTitle" idx="1"/>
          </p:nvPr>
        </p:nvSpPr>
        <p:spPr>
          <a:xfrm>
            <a:off x="1371600" y="2362200"/>
            <a:ext cx="7407275" cy="3810000"/>
          </a:xfrm>
        </p:spPr>
        <p:txBody>
          <a:bodyPr>
            <a:normAutofit/>
          </a:bodyPr>
          <a:lstStyle/>
          <a:p>
            <a:pPr algn="ctr" eaLnBrk="1" fontAlgn="auto" hangingPunct="1">
              <a:spcAft>
                <a:spcPts val="0"/>
              </a:spcAft>
              <a:buFont typeface="Wingdings 2"/>
              <a:buNone/>
              <a:defRPr/>
            </a:pPr>
            <a:r>
              <a:rPr lang="en-US" sz="2800" dirty="0" smtClean="0"/>
              <a:t>Edward Haertel</a:t>
            </a:r>
          </a:p>
          <a:p>
            <a:pPr algn="ctr" eaLnBrk="1" fontAlgn="auto" hangingPunct="1">
              <a:spcAft>
                <a:spcPts val="0"/>
              </a:spcAft>
              <a:buFont typeface="Wingdings 2"/>
              <a:buNone/>
              <a:defRPr/>
            </a:pPr>
            <a:r>
              <a:rPr lang="en-US" sz="2400" dirty="0" smtClean="0"/>
              <a:t>School of Education</a:t>
            </a:r>
          </a:p>
          <a:p>
            <a:pPr algn="ctr" eaLnBrk="1" fontAlgn="auto" hangingPunct="1">
              <a:spcAft>
                <a:spcPts val="0"/>
              </a:spcAft>
              <a:buFont typeface="Wingdings 2"/>
              <a:buNone/>
              <a:defRPr/>
            </a:pPr>
            <a:r>
              <a:rPr lang="en-US" sz="2400" dirty="0" smtClean="0"/>
              <a:t>Stanford University</a:t>
            </a:r>
          </a:p>
          <a:p>
            <a:pPr algn="ctr" eaLnBrk="1" fontAlgn="auto" hangingPunct="1">
              <a:spcAft>
                <a:spcPts val="0"/>
              </a:spcAft>
              <a:buFont typeface="Wingdings 2"/>
              <a:buNone/>
              <a:defRPr/>
            </a:pPr>
            <a:endParaRPr lang="en-US" dirty="0" smtClean="0"/>
          </a:p>
          <a:p>
            <a:pPr algn="ctr" eaLnBrk="1" fontAlgn="auto" hangingPunct="1">
              <a:spcAft>
                <a:spcPts val="0"/>
              </a:spcAft>
              <a:defRPr/>
            </a:pPr>
            <a:r>
              <a:rPr lang="en-US" sz="2400" smtClean="0"/>
              <a:t>California Educational Research Association</a:t>
            </a:r>
          </a:p>
          <a:p>
            <a:pPr algn="ctr" eaLnBrk="1" fontAlgn="auto" hangingPunct="1">
              <a:spcAft>
                <a:spcPts val="0"/>
              </a:spcAft>
              <a:defRPr/>
            </a:pPr>
            <a:r>
              <a:rPr lang="en-US" sz="2000" smtClean="0"/>
              <a:t>Anaheim, California</a:t>
            </a:r>
            <a:endParaRPr lang="en-US" sz="2000" dirty="0" smtClean="0"/>
          </a:p>
          <a:p>
            <a:pPr algn="ctr" eaLnBrk="1" fontAlgn="auto" hangingPunct="1">
              <a:spcAft>
                <a:spcPts val="0"/>
              </a:spcAft>
              <a:buFont typeface="Wingdings 2"/>
              <a:buNone/>
              <a:defRPr/>
            </a:pPr>
            <a:r>
              <a:rPr lang="en-US" sz="2000" smtClean="0"/>
              <a:t>December 1, </a:t>
            </a:r>
            <a:r>
              <a:rPr lang="en-US" sz="2000" dirty="0" smtClean="0"/>
              <a:t>2011</a:t>
            </a:r>
            <a:endParaRPr lang="en-US" sz="2000" dirty="0"/>
          </a:p>
        </p:txBody>
      </p:sp>
      <p:sp>
        <p:nvSpPr>
          <p:cNvPr id="4" name="Slide Number Placeholder 3"/>
          <p:cNvSpPr>
            <a:spLocks noGrp="1"/>
          </p:cNvSpPr>
          <p:nvPr>
            <p:ph type="sldNum" sz="quarter" idx="12"/>
          </p:nvPr>
        </p:nvSpPr>
        <p:spPr/>
        <p:txBody>
          <a:bodyPr/>
          <a:lstStyle/>
          <a:p>
            <a:pPr>
              <a:defRPr/>
            </a:pPr>
            <a:fld id="{E346DD35-6D80-4AE9-A2BD-803454DCFFBF}" type="slidenum">
              <a:rPr lang="en-US"/>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srcRect/>
          <a:stretch>
            <a:fillRect/>
          </a:stretch>
        </p:blipFill>
        <p:spPr bwMode="auto">
          <a:xfrm rot="21146870">
            <a:off x="1619675" y="1220134"/>
            <a:ext cx="3829050" cy="5187897"/>
          </a:xfrm>
          <a:prstGeom prst="rect">
            <a:avLst/>
          </a:prstGeom>
          <a:noFill/>
          <a:ln w="9525">
            <a:noFill/>
            <a:miter lim="800000"/>
            <a:headEnd/>
            <a:tailEnd/>
          </a:ln>
        </p:spPr>
      </p:pic>
      <p:sp>
        <p:nvSpPr>
          <p:cNvPr id="6" name="Rectangle 5"/>
          <p:cNvSpPr/>
          <p:nvPr/>
        </p:nvSpPr>
        <p:spPr>
          <a:xfrm rot="21147059">
            <a:off x="1619255" y="1294613"/>
            <a:ext cx="3810000" cy="518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rot="20954740">
            <a:off x="9064176" y="7206766"/>
            <a:ext cx="457200" cy="476250"/>
          </a:xfrm>
        </p:spPr>
        <p:txBody>
          <a:bodyPr/>
          <a:lstStyle/>
          <a:p>
            <a:pPr>
              <a:defRPr/>
            </a:pPr>
            <a:fld id="{4610D68A-2341-44B3-A526-0F8431AFBC27}" type="slidenum">
              <a:rPr lang="en-US" smtClean="0"/>
              <a:pPr>
                <a:defRPr/>
              </a:pPr>
              <a:t>2</a:t>
            </a:fld>
            <a:endParaRPr lang="en-US" dirty="0"/>
          </a:p>
        </p:txBody>
      </p:sp>
      <p:sp>
        <p:nvSpPr>
          <p:cNvPr id="7" name="TextBox 6"/>
          <p:cNvSpPr txBox="1"/>
          <p:nvPr/>
        </p:nvSpPr>
        <p:spPr>
          <a:xfrm>
            <a:off x="5562600" y="838200"/>
            <a:ext cx="3429000" cy="3170099"/>
          </a:xfrm>
          <a:prstGeom prst="rect">
            <a:avLst/>
          </a:prstGeom>
          <a:noFill/>
        </p:spPr>
        <p:txBody>
          <a:bodyPr wrap="square" rtlCol="0">
            <a:spAutoFit/>
          </a:bodyPr>
          <a:lstStyle/>
          <a:p>
            <a:r>
              <a:rPr lang="en-US" sz="2000" smtClean="0">
                <a:latin typeface="+mn-lt"/>
              </a:rPr>
              <a:t>Economists, statisticians, psychometricians,  and policy experts all worked together to write this EPI Briefing Paper, released in August 2010.</a:t>
            </a:r>
          </a:p>
          <a:p>
            <a:endParaRPr lang="en-US" sz="2000" smtClean="0">
              <a:latin typeface="+mn-lt"/>
            </a:endParaRPr>
          </a:p>
          <a:p>
            <a:r>
              <a:rPr lang="en-US" sz="2000" smtClean="0">
                <a:latin typeface="+mn-lt"/>
              </a:rPr>
              <a:t>Thanks to my co-authors for contributing to my own education on this important issue.</a:t>
            </a:r>
            <a:endParaRPr lang="en-US" sz="2000">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Framing the Problem</a:t>
            </a:r>
            <a:endParaRPr lang="en-US" dirty="0"/>
          </a:p>
        </p:txBody>
      </p:sp>
      <p:sp>
        <p:nvSpPr>
          <p:cNvPr id="3" name="Content Placeholder 2"/>
          <p:cNvSpPr>
            <a:spLocks noGrp="1"/>
          </p:cNvSpPr>
          <p:nvPr>
            <p:ph idx="1"/>
          </p:nvPr>
        </p:nvSpPr>
        <p:spPr/>
        <p:txBody>
          <a:bodyPr/>
          <a:lstStyle/>
          <a:p>
            <a:r>
              <a:rPr lang="en-US" sz="2800" smtClean="0"/>
              <a:t>Teacher quality is central to student success</a:t>
            </a:r>
          </a:p>
          <a:p>
            <a:r>
              <a:rPr lang="en-US" sz="2800" smtClean="0"/>
              <a:t>There is broad consensus that teacher support and evaluation need improvement</a:t>
            </a:r>
          </a:p>
          <a:p>
            <a:pPr lvl="1"/>
            <a:r>
              <a:rPr lang="en-US" sz="2400" smtClean="0"/>
              <a:t>Teachers need better support and targeted assistance to identify and remediate deficiencies</a:t>
            </a:r>
          </a:p>
          <a:p>
            <a:pPr lvl="1"/>
            <a:r>
              <a:rPr lang="en-US" sz="2400" smtClean="0"/>
              <a:t>Principals are challenged by the sheer number of teachers they must monitor and evaluate</a:t>
            </a:r>
          </a:p>
          <a:p>
            <a:pPr lvl="1"/>
            <a:r>
              <a:rPr lang="en-US" sz="2400" smtClean="0"/>
              <a:t>Contracts and labor laws make teacher dismissal difficult</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Framing the Problem</a:t>
            </a:r>
            <a:endParaRPr lang="en-US"/>
          </a:p>
        </p:txBody>
      </p:sp>
      <p:sp>
        <p:nvSpPr>
          <p:cNvPr id="3" name="Content Placeholder 2"/>
          <p:cNvSpPr>
            <a:spLocks noGrp="1"/>
          </p:cNvSpPr>
          <p:nvPr>
            <p:ph idx="1"/>
          </p:nvPr>
        </p:nvSpPr>
        <p:spPr/>
        <p:txBody>
          <a:bodyPr/>
          <a:lstStyle/>
          <a:p>
            <a:r>
              <a:rPr lang="en-US" sz="2800" smtClean="0"/>
              <a:t>Looking directly at student outcomes to judge teachers has intuitive appeal</a:t>
            </a:r>
          </a:p>
          <a:p>
            <a:pPr lvl="1"/>
            <a:r>
              <a:rPr lang="en-US" sz="2400" smtClean="0"/>
              <a:t>Test scores are already used to evaluate students and schools, why not teachers?</a:t>
            </a:r>
          </a:p>
          <a:p>
            <a:pPr lvl="1"/>
            <a:r>
              <a:rPr lang="en-US" sz="2400" smtClean="0"/>
              <a:t>Numbers appear objective and impartial</a:t>
            </a:r>
          </a:p>
          <a:p>
            <a:pPr lvl="1"/>
            <a:r>
              <a:rPr lang="en-US" sz="2400" smtClean="0"/>
              <a:t>Complex statistical models lend an aura of scientific rigor</a:t>
            </a:r>
          </a:p>
          <a:p>
            <a:pPr lvl="1"/>
            <a:r>
              <a:rPr lang="en-US" sz="2400" smtClean="0"/>
              <a:t>Value Added Models (VAMs) are actively promoted as scientific tools that can distinguish good teachers from bad</a:t>
            </a:r>
            <a:endParaRPr lang="en-US" sz="240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t>VAM Logic</a:t>
            </a:r>
            <a:endParaRPr lang="en-US"/>
          </a:p>
        </p:txBody>
      </p:sp>
      <p:sp>
        <p:nvSpPr>
          <p:cNvPr id="20482" name="Content Placeholder 2"/>
          <p:cNvSpPr>
            <a:spLocks noGrp="1"/>
          </p:cNvSpPr>
          <p:nvPr>
            <p:ph idx="1"/>
          </p:nvPr>
        </p:nvSpPr>
        <p:spPr/>
        <p:txBody>
          <a:bodyPr/>
          <a:lstStyle/>
          <a:p>
            <a:r>
              <a:rPr lang="en-US" sz="2800" smtClean="0"/>
              <a:t>If prior achievement is “held constant” by building prior-year test scores into a statistical model, then student score </a:t>
            </a:r>
            <a:r>
              <a:rPr lang="en-US" sz="2800" i="1" smtClean="0"/>
              <a:t>gains</a:t>
            </a:r>
            <a:r>
              <a:rPr lang="en-US" sz="2800" smtClean="0"/>
              <a:t> should reflect teacher effectiveness</a:t>
            </a:r>
          </a:p>
          <a:p>
            <a:pPr lvl="1"/>
            <a:r>
              <a:rPr lang="en-US" sz="2400" smtClean="0"/>
              <a:t>The difference between last year’s score and this year’s score represents the “value added” by this year’s teacher</a:t>
            </a:r>
          </a:p>
        </p:txBody>
      </p:sp>
      <p:sp>
        <p:nvSpPr>
          <p:cNvPr id="4" name="Slide Number Placeholder 3"/>
          <p:cNvSpPr>
            <a:spLocks noGrp="1"/>
          </p:cNvSpPr>
          <p:nvPr>
            <p:ph type="sldNum" sz="quarter" idx="11"/>
          </p:nvPr>
        </p:nvSpPr>
        <p:spPr>
          <a:xfrm>
            <a:off x="8556812" y="6334461"/>
            <a:ext cx="533400" cy="457200"/>
          </a:xfrm>
        </p:spPr>
        <p:txBody>
          <a:bodyPr/>
          <a:lstStyle/>
          <a:p>
            <a:pPr algn="ctr">
              <a:defRPr/>
            </a:pPr>
            <a:fld id="{C08537A7-DD6A-4869-842B-BFEA20FAC863}" type="slidenum">
              <a:rPr lang="en-US" smtClean="0"/>
              <a:pPr algn="ct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Simplified Assumptions</a:t>
            </a:r>
            <a:endParaRPr lang="en-US" dirty="0"/>
          </a:p>
        </p:txBody>
      </p:sp>
      <p:sp>
        <p:nvSpPr>
          <p:cNvPr id="3" name="Content Placeholder 2"/>
          <p:cNvSpPr>
            <a:spLocks noGrp="1"/>
          </p:cNvSpPr>
          <p:nvPr>
            <p:ph idx="1"/>
          </p:nvPr>
        </p:nvSpPr>
        <p:spPr/>
        <p:txBody>
          <a:bodyPr/>
          <a:lstStyle/>
          <a:p>
            <a:pPr>
              <a:spcBef>
                <a:spcPts val="6600"/>
              </a:spcBef>
            </a:pPr>
            <a:r>
              <a:rPr lang="en-US" dirty="0" smtClean="0"/>
              <a:t>Teaching matters, and some teachers teach better than others</a:t>
            </a:r>
          </a:p>
          <a:p>
            <a:pPr>
              <a:spcBef>
                <a:spcPts val="6600"/>
              </a:spcBef>
            </a:pPr>
            <a:r>
              <a:rPr lang="en-US" dirty="0" smtClean="0"/>
              <a:t>There is a stable construct we may refer to as a teacher’s “</a:t>
            </a:r>
            <a:r>
              <a:rPr lang="en-US" smtClean="0"/>
              <a:t>effectiveness”</a:t>
            </a:r>
            <a:endParaRPr lang="en-US" dirty="0" smtClean="0"/>
          </a:p>
          <a:p>
            <a:pPr lvl="1">
              <a:spcBef>
                <a:spcPts val="1200"/>
              </a:spcBef>
            </a:pPr>
            <a:r>
              <a:rPr lang="en-US" sz="2400" smtClean="0"/>
              <a:t>that can be estimated from students’ test scores</a:t>
            </a:r>
          </a:p>
          <a:p>
            <a:pPr lvl="1">
              <a:spcBef>
                <a:spcPts val="1200"/>
              </a:spcBef>
            </a:pPr>
            <a:r>
              <a:rPr lang="en-US" sz="2400" smtClean="0"/>
              <a:t>that can predict future performance</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6</a:t>
            </a:fld>
            <a:endParaRPr lang="en-US" dirty="0"/>
          </a:p>
        </p:txBody>
      </p:sp>
      <p:sp>
        <p:nvSpPr>
          <p:cNvPr id="5" name="TextBox 4"/>
          <p:cNvSpPr txBox="1"/>
          <p:nvPr/>
        </p:nvSpPr>
        <p:spPr>
          <a:xfrm>
            <a:off x="3733800" y="2743200"/>
            <a:ext cx="2143536" cy="523220"/>
          </a:xfrm>
          <a:prstGeom prst="rect">
            <a:avLst/>
          </a:prstGeom>
          <a:noFill/>
        </p:spPr>
        <p:txBody>
          <a:bodyPr wrap="none" rtlCol="0">
            <a:spAutoFit/>
          </a:bodyPr>
          <a:lstStyle/>
          <a:p>
            <a:r>
              <a:rPr lang="en-US" sz="2800" i="1" dirty="0" smtClean="0">
                <a:solidFill>
                  <a:srgbClr val="0070C0"/>
                </a:solidFill>
              </a:rPr>
              <a:t>Simplified to</a:t>
            </a:r>
            <a:endParaRPr lang="en-US" sz="2800"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Simplified Assumptions</a:t>
            </a:r>
            <a:endParaRPr lang="en-US" dirty="0"/>
          </a:p>
        </p:txBody>
      </p:sp>
      <p:sp>
        <p:nvSpPr>
          <p:cNvPr id="3" name="Content Placeholder 2"/>
          <p:cNvSpPr>
            <a:spLocks noGrp="1"/>
          </p:cNvSpPr>
          <p:nvPr>
            <p:ph idx="1"/>
          </p:nvPr>
        </p:nvSpPr>
        <p:spPr/>
        <p:txBody>
          <a:bodyPr/>
          <a:lstStyle/>
          <a:p>
            <a:r>
              <a:rPr lang="en-US" dirty="0" smtClean="0"/>
              <a:t>Student achievement is a central goal of schooling</a:t>
            </a:r>
          </a:p>
          <a:p>
            <a:pPr>
              <a:spcAft>
                <a:spcPts val="5400"/>
              </a:spcAft>
            </a:pPr>
            <a:r>
              <a:rPr lang="en-US" dirty="0" smtClean="0"/>
              <a:t>Valid tests can measure achievement</a:t>
            </a:r>
          </a:p>
          <a:p>
            <a:r>
              <a:rPr lang="en-US" dirty="0" smtClean="0"/>
              <a:t>Achievement is a one-dimensional continuum</a:t>
            </a:r>
            <a:endParaRPr lang="en-US" i="1" dirty="0" smtClean="0"/>
          </a:p>
          <a:p>
            <a:r>
              <a:rPr lang="en-US" dirty="0" smtClean="0"/>
              <a:t>Brief, inexpensive achievement tests locate students on that continuum</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7</a:t>
            </a:fld>
            <a:endParaRPr lang="en-US" dirty="0"/>
          </a:p>
        </p:txBody>
      </p:sp>
      <p:sp>
        <p:nvSpPr>
          <p:cNvPr id="6" name="Rectangle 5"/>
          <p:cNvSpPr/>
          <p:nvPr/>
        </p:nvSpPr>
        <p:spPr>
          <a:xfrm>
            <a:off x="3810000" y="3200400"/>
            <a:ext cx="2143536" cy="523220"/>
          </a:xfrm>
          <a:prstGeom prst="rect">
            <a:avLst/>
          </a:prstGeom>
        </p:spPr>
        <p:txBody>
          <a:bodyPr wrap="none">
            <a:spAutoFit/>
          </a:bodyPr>
          <a:lstStyle/>
          <a:p>
            <a:r>
              <a:rPr lang="en-US" sz="2800" i="1" dirty="0" smtClean="0">
                <a:solidFill>
                  <a:srgbClr val="0070C0"/>
                </a:solidFill>
              </a:rPr>
              <a:t>Simplified to</a:t>
            </a:r>
            <a:endParaRPr lang="en-US" sz="2800"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smtClean="0"/>
              <a:t>It’s not that simple</a:t>
            </a:r>
            <a:endParaRPr lang="en-US"/>
          </a:p>
        </p:txBody>
      </p:sp>
      <p:sp>
        <p:nvSpPr>
          <p:cNvPr id="26626" name="Content Placeholder 69"/>
          <p:cNvSpPr>
            <a:spLocks noGrp="1"/>
          </p:cNvSpPr>
          <p:nvPr>
            <p:ph idx="1"/>
          </p:nvPr>
        </p:nvSpPr>
        <p:spPr>
          <a:xfrm>
            <a:off x="3810000" y="1295400"/>
            <a:ext cx="4572000" cy="4800600"/>
          </a:xfrm>
        </p:spPr>
        <p:txBody>
          <a:bodyPr/>
          <a:lstStyle/>
          <a:p>
            <a:r>
              <a:rPr lang="en-US" smtClean="0"/>
              <a:t>Student growth is </a:t>
            </a:r>
            <a:r>
              <a:rPr lang="en-US" smtClean="0">
                <a:solidFill>
                  <a:srgbClr val="C00000"/>
                </a:solidFill>
              </a:rPr>
              <a:t>not</a:t>
            </a:r>
            <a:r>
              <a:rPr lang="en-US" smtClean="0"/>
              <a:t>:</a:t>
            </a:r>
          </a:p>
          <a:p>
            <a:pPr lvl="1"/>
            <a:r>
              <a:rPr lang="en-US" smtClean="0"/>
              <a:t>One-dimensional</a:t>
            </a:r>
          </a:p>
          <a:p>
            <a:pPr lvl="1"/>
            <a:r>
              <a:rPr lang="en-US" smtClean="0"/>
              <a:t>Steady</a:t>
            </a:r>
          </a:p>
          <a:p>
            <a:pPr lvl="1"/>
            <a:r>
              <a:rPr lang="en-US" smtClean="0"/>
              <a:t>Linear</a:t>
            </a:r>
          </a:p>
          <a:p>
            <a:pPr lvl="1"/>
            <a:r>
              <a:rPr lang="en-US" smtClean="0"/>
              <a:t>Influenced by the teacher alone</a:t>
            </a:r>
          </a:p>
          <a:p>
            <a:pPr lvl="1"/>
            <a:r>
              <a:rPr lang="en-US" smtClean="0"/>
              <a:t>Well measured using  brief, inexpensive tests</a:t>
            </a:r>
          </a:p>
          <a:p>
            <a:pPr lvl="1"/>
            <a:r>
              <a:rPr lang="en-US" smtClean="0"/>
              <a:t>Independent from growth of classmates</a:t>
            </a:r>
          </a:p>
        </p:txBody>
      </p:sp>
      <p:sp>
        <p:nvSpPr>
          <p:cNvPr id="4" name="Slide Number Placeholder 3"/>
          <p:cNvSpPr>
            <a:spLocks noGrp="1"/>
          </p:cNvSpPr>
          <p:nvPr>
            <p:ph type="sldNum" sz="quarter" idx="11"/>
          </p:nvPr>
        </p:nvSpPr>
        <p:spPr>
          <a:xfrm>
            <a:off x="8583706" y="6303981"/>
            <a:ext cx="457200" cy="476250"/>
          </a:xfrm>
        </p:spPr>
        <p:txBody>
          <a:bodyPr/>
          <a:lstStyle/>
          <a:p>
            <a:pPr algn="ctr">
              <a:defRPr/>
            </a:pPr>
            <a:fld id="{A1D3CB74-7D5A-45E8-B6AC-88ABA78F6EE5}" type="slidenum">
              <a:rPr lang="en-US" smtClean="0"/>
              <a:pPr algn="ctr">
                <a:defRPr/>
              </a:pPr>
              <a:t>8</a:t>
            </a:fld>
            <a:endParaRPr lang="en-US" dirty="0"/>
          </a:p>
        </p:txBody>
      </p:sp>
      <p:cxnSp>
        <p:nvCxnSpPr>
          <p:cNvPr id="9" name="Straight Connector 8"/>
          <p:cNvCxnSpPr/>
          <p:nvPr/>
        </p:nvCxnSpPr>
        <p:spPr>
          <a:xfrm rot="5400000">
            <a:off x="1076325" y="2266950"/>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1304925" y="2266950"/>
            <a:ext cx="12192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Arc 10"/>
          <p:cNvSpPr/>
          <p:nvPr/>
        </p:nvSpPr>
        <p:spPr>
          <a:xfrm rot="10800000">
            <a:off x="1685925" y="2724150"/>
            <a:ext cx="228600" cy="304800"/>
          </a:xfrm>
          <a:prstGeom prst="arc">
            <a:avLst>
              <a:gd name="adj1" fmla="val 10756484"/>
              <a:gd name="adj2" fmla="val 0"/>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 name="Oval 11"/>
          <p:cNvSpPr/>
          <p:nvPr/>
        </p:nvSpPr>
        <p:spPr>
          <a:xfrm>
            <a:off x="1685925" y="1624013"/>
            <a:ext cx="228600" cy="460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32" name="TextBox 38"/>
          <p:cNvSpPr txBox="1">
            <a:spLocks noChangeArrowheads="1"/>
          </p:cNvSpPr>
          <p:nvPr/>
        </p:nvSpPr>
        <p:spPr bwMode="auto">
          <a:xfrm>
            <a:off x="1495425" y="3124200"/>
            <a:ext cx="609600" cy="430213"/>
          </a:xfrm>
          <a:prstGeom prst="rect">
            <a:avLst/>
          </a:prstGeom>
          <a:noFill/>
          <a:ln w="9525">
            <a:noFill/>
            <a:miter lim="800000"/>
            <a:headEnd/>
            <a:tailEnd/>
          </a:ln>
        </p:spPr>
        <p:txBody>
          <a:bodyPr>
            <a:spAutoFit/>
          </a:bodyPr>
          <a:lstStyle/>
          <a:p>
            <a:pPr algn="ctr"/>
            <a:r>
              <a:rPr lang="en-US" sz="1100"/>
              <a:t>last spring</a:t>
            </a:r>
          </a:p>
        </p:txBody>
      </p:sp>
      <p:sp>
        <p:nvSpPr>
          <p:cNvPr id="26633" name="TextBox 39"/>
          <p:cNvSpPr txBox="1">
            <a:spLocks noChangeArrowheads="1"/>
          </p:cNvSpPr>
          <p:nvPr/>
        </p:nvSpPr>
        <p:spPr bwMode="auto">
          <a:xfrm>
            <a:off x="1952625" y="3124200"/>
            <a:ext cx="609600" cy="430213"/>
          </a:xfrm>
          <a:prstGeom prst="rect">
            <a:avLst/>
          </a:prstGeom>
          <a:noFill/>
          <a:ln w="9525">
            <a:noFill/>
            <a:miter lim="800000"/>
            <a:headEnd/>
            <a:tailEnd/>
          </a:ln>
        </p:spPr>
        <p:txBody>
          <a:bodyPr>
            <a:spAutoFit/>
          </a:bodyPr>
          <a:lstStyle/>
          <a:p>
            <a:pPr algn="ctr"/>
            <a:r>
              <a:rPr lang="en-US" sz="1100"/>
              <a:t>this spring</a:t>
            </a:r>
          </a:p>
        </p:txBody>
      </p:sp>
      <p:cxnSp>
        <p:nvCxnSpPr>
          <p:cNvPr id="42" name="Straight Connector 41"/>
          <p:cNvCxnSpPr/>
          <p:nvPr/>
        </p:nvCxnSpPr>
        <p:spPr>
          <a:xfrm>
            <a:off x="1676400" y="2590800"/>
            <a:ext cx="228600"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1676400" y="2590800"/>
            <a:ext cx="242888" cy="30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Oval 46"/>
          <p:cNvSpPr/>
          <p:nvPr/>
        </p:nvSpPr>
        <p:spPr>
          <a:xfrm>
            <a:off x="1676400" y="2743200"/>
            <a:ext cx="242888" cy="304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9" name="Straight Connector 48"/>
          <p:cNvCxnSpPr/>
          <p:nvPr/>
        </p:nvCxnSpPr>
        <p:spPr>
          <a:xfrm rot="10800000" flipH="1" flipV="1">
            <a:off x="2152650" y="1644650"/>
            <a:ext cx="1588" cy="1252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381250" y="1644650"/>
            <a:ext cx="1588" cy="1252538"/>
          </a:xfrm>
          <a:prstGeom prst="line">
            <a:avLst/>
          </a:prstGeom>
        </p:spPr>
        <p:style>
          <a:lnRef idx="1">
            <a:schemeClr val="accent1"/>
          </a:lnRef>
          <a:fillRef idx="0">
            <a:schemeClr val="accent1"/>
          </a:fillRef>
          <a:effectRef idx="0">
            <a:schemeClr val="accent1"/>
          </a:effectRef>
          <a:fontRef idx="minor">
            <a:schemeClr val="tx1"/>
          </a:fontRef>
        </p:style>
      </p:cxnSp>
      <p:sp>
        <p:nvSpPr>
          <p:cNvPr id="51" name="Arc 50"/>
          <p:cNvSpPr/>
          <p:nvPr/>
        </p:nvSpPr>
        <p:spPr>
          <a:xfrm rot="10800000">
            <a:off x="2154238" y="2744788"/>
            <a:ext cx="228600" cy="304800"/>
          </a:xfrm>
          <a:prstGeom prst="arc">
            <a:avLst>
              <a:gd name="adj1" fmla="val 10756484"/>
              <a:gd name="adj2" fmla="val 0"/>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3" name="Rectangle 52"/>
          <p:cNvSpPr/>
          <p:nvPr/>
        </p:nvSpPr>
        <p:spPr>
          <a:xfrm>
            <a:off x="2154238" y="2362200"/>
            <a:ext cx="228600" cy="534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Oval 53"/>
          <p:cNvSpPr/>
          <p:nvPr/>
        </p:nvSpPr>
        <p:spPr>
          <a:xfrm>
            <a:off x="2154238" y="2744788"/>
            <a:ext cx="228600" cy="304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6" name="Straight Connector 55"/>
          <p:cNvCxnSpPr/>
          <p:nvPr/>
        </p:nvCxnSpPr>
        <p:spPr>
          <a:xfrm>
            <a:off x="1676400" y="2590800"/>
            <a:ext cx="91440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154238" y="2357438"/>
            <a:ext cx="436562" cy="4762"/>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Right Brace 61"/>
          <p:cNvSpPr/>
          <p:nvPr/>
        </p:nvSpPr>
        <p:spPr>
          <a:xfrm>
            <a:off x="2590800" y="2362200"/>
            <a:ext cx="46038" cy="2286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6645" name="TextBox 62"/>
          <p:cNvSpPr txBox="1">
            <a:spLocks noChangeArrowheads="1"/>
          </p:cNvSpPr>
          <p:nvPr/>
        </p:nvSpPr>
        <p:spPr bwMode="auto">
          <a:xfrm>
            <a:off x="2590800" y="2362200"/>
            <a:ext cx="1066800" cy="261938"/>
          </a:xfrm>
          <a:prstGeom prst="rect">
            <a:avLst/>
          </a:prstGeom>
          <a:noFill/>
          <a:ln w="9525">
            <a:noFill/>
            <a:miter lim="800000"/>
            <a:headEnd/>
            <a:tailEnd/>
          </a:ln>
        </p:spPr>
        <p:txBody>
          <a:bodyPr>
            <a:spAutoFit/>
          </a:bodyPr>
          <a:lstStyle/>
          <a:p>
            <a:r>
              <a:rPr lang="en-US" sz="1100"/>
              <a:t>Value Added</a:t>
            </a:r>
          </a:p>
        </p:txBody>
      </p:sp>
      <p:sp>
        <p:nvSpPr>
          <p:cNvPr id="71" name="Oval 70"/>
          <p:cNvSpPr/>
          <p:nvPr/>
        </p:nvSpPr>
        <p:spPr>
          <a:xfrm>
            <a:off x="2149475" y="1622425"/>
            <a:ext cx="228600" cy="460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72" name="Straight Connector 71"/>
          <p:cNvCxnSpPr/>
          <p:nvPr/>
        </p:nvCxnSpPr>
        <p:spPr>
          <a:xfrm rot="5400000">
            <a:off x="1046163" y="4475163"/>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a:off x="1274763" y="4475163"/>
            <a:ext cx="1219200" cy="0"/>
          </a:xfrm>
          <a:prstGeom prst="line">
            <a:avLst/>
          </a:prstGeom>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1655763" y="3832225"/>
            <a:ext cx="228600" cy="460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50" name="TextBox 74"/>
          <p:cNvSpPr txBox="1">
            <a:spLocks noChangeArrowheads="1"/>
          </p:cNvSpPr>
          <p:nvPr/>
        </p:nvSpPr>
        <p:spPr bwMode="auto">
          <a:xfrm>
            <a:off x="1465263" y="5332413"/>
            <a:ext cx="609600" cy="430212"/>
          </a:xfrm>
          <a:prstGeom prst="rect">
            <a:avLst/>
          </a:prstGeom>
          <a:noFill/>
          <a:ln w="9525">
            <a:noFill/>
            <a:miter lim="800000"/>
            <a:headEnd/>
            <a:tailEnd/>
          </a:ln>
        </p:spPr>
        <p:txBody>
          <a:bodyPr>
            <a:spAutoFit/>
          </a:bodyPr>
          <a:lstStyle/>
          <a:p>
            <a:pPr algn="ctr"/>
            <a:r>
              <a:rPr lang="en-US" sz="1100"/>
              <a:t>last spring</a:t>
            </a:r>
          </a:p>
        </p:txBody>
      </p:sp>
      <p:sp>
        <p:nvSpPr>
          <p:cNvPr id="26651" name="TextBox 75"/>
          <p:cNvSpPr txBox="1">
            <a:spLocks noChangeArrowheads="1"/>
          </p:cNvSpPr>
          <p:nvPr/>
        </p:nvSpPr>
        <p:spPr bwMode="auto">
          <a:xfrm>
            <a:off x="1922463" y="5332413"/>
            <a:ext cx="609600" cy="430212"/>
          </a:xfrm>
          <a:prstGeom prst="rect">
            <a:avLst/>
          </a:prstGeom>
          <a:noFill/>
          <a:ln w="9525">
            <a:noFill/>
            <a:miter lim="800000"/>
            <a:headEnd/>
            <a:tailEnd/>
          </a:ln>
        </p:spPr>
        <p:txBody>
          <a:bodyPr>
            <a:spAutoFit/>
          </a:bodyPr>
          <a:lstStyle/>
          <a:p>
            <a:pPr algn="ctr"/>
            <a:r>
              <a:rPr lang="en-US" sz="1100"/>
              <a:t>this spring</a:t>
            </a:r>
          </a:p>
        </p:txBody>
      </p:sp>
      <p:sp>
        <p:nvSpPr>
          <p:cNvPr id="77" name="Rectangle 76"/>
          <p:cNvSpPr/>
          <p:nvPr/>
        </p:nvSpPr>
        <p:spPr>
          <a:xfrm>
            <a:off x="1658938" y="4648200"/>
            <a:ext cx="236537" cy="4556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79" name="Straight Connector 78"/>
          <p:cNvCxnSpPr/>
          <p:nvPr/>
        </p:nvCxnSpPr>
        <p:spPr>
          <a:xfrm rot="10800000" flipH="1" flipV="1">
            <a:off x="2136775" y="3848100"/>
            <a:ext cx="1588" cy="12525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351088" y="3852863"/>
            <a:ext cx="1587" cy="1252537"/>
          </a:xfrm>
          <a:prstGeom prst="line">
            <a:avLst/>
          </a:prstGeom>
        </p:spPr>
        <p:style>
          <a:lnRef idx="1">
            <a:schemeClr val="accent1"/>
          </a:lnRef>
          <a:fillRef idx="0">
            <a:schemeClr val="accent1"/>
          </a:fillRef>
          <a:effectRef idx="0">
            <a:schemeClr val="accent1"/>
          </a:effectRef>
          <a:fontRef idx="minor">
            <a:schemeClr val="tx1"/>
          </a:fontRef>
        </p:style>
      </p:cxnSp>
      <p:sp>
        <p:nvSpPr>
          <p:cNvPr id="81" name="Rectangle 80"/>
          <p:cNvSpPr/>
          <p:nvPr/>
        </p:nvSpPr>
        <p:spPr>
          <a:xfrm>
            <a:off x="2124075" y="4267200"/>
            <a:ext cx="2286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 name="Oval 81"/>
          <p:cNvSpPr/>
          <p:nvPr/>
        </p:nvSpPr>
        <p:spPr>
          <a:xfrm>
            <a:off x="2124075" y="4960938"/>
            <a:ext cx="236538" cy="304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83" name="Straight Connector 82"/>
          <p:cNvCxnSpPr/>
          <p:nvPr/>
        </p:nvCxnSpPr>
        <p:spPr>
          <a:xfrm>
            <a:off x="1666875" y="4648200"/>
            <a:ext cx="91440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2124075" y="4267200"/>
            <a:ext cx="436563" cy="4763"/>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659" name="TextBox 84"/>
          <p:cNvSpPr txBox="1">
            <a:spLocks noChangeArrowheads="1"/>
          </p:cNvSpPr>
          <p:nvPr/>
        </p:nvSpPr>
        <p:spPr bwMode="auto">
          <a:xfrm>
            <a:off x="2657475" y="4343400"/>
            <a:ext cx="1066800" cy="261938"/>
          </a:xfrm>
          <a:prstGeom prst="rect">
            <a:avLst/>
          </a:prstGeom>
          <a:noFill/>
          <a:ln w="9525">
            <a:noFill/>
            <a:miter lim="800000"/>
            <a:headEnd/>
            <a:tailEnd/>
          </a:ln>
        </p:spPr>
        <p:txBody>
          <a:bodyPr>
            <a:spAutoFit/>
          </a:bodyPr>
          <a:lstStyle/>
          <a:p>
            <a:r>
              <a:rPr lang="en-US" sz="1100"/>
              <a:t>Value Added</a:t>
            </a:r>
          </a:p>
        </p:txBody>
      </p:sp>
      <p:sp>
        <p:nvSpPr>
          <p:cNvPr id="86" name="Oval 85"/>
          <p:cNvSpPr/>
          <p:nvPr/>
        </p:nvSpPr>
        <p:spPr>
          <a:xfrm>
            <a:off x="2117725" y="3830638"/>
            <a:ext cx="228600" cy="460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7" name="Right Brace 86"/>
          <p:cNvSpPr/>
          <p:nvPr/>
        </p:nvSpPr>
        <p:spPr>
          <a:xfrm>
            <a:off x="2505075" y="4267200"/>
            <a:ext cx="152400" cy="381000"/>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0" name="Oval 89"/>
          <p:cNvSpPr/>
          <p:nvPr/>
        </p:nvSpPr>
        <p:spPr>
          <a:xfrm>
            <a:off x="1657350" y="4960938"/>
            <a:ext cx="236538" cy="304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Sorting Out Teacher Effects</a:t>
            </a:r>
            <a:endParaRPr lang="en-US" dirty="0"/>
          </a:p>
        </p:txBody>
      </p:sp>
      <p:sp>
        <p:nvSpPr>
          <p:cNvPr id="3" name="Content Placeholder 2"/>
          <p:cNvSpPr>
            <a:spLocks noGrp="1"/>
          </p:cNvSpPr>
          <p:nvPr>
            <p:ph idx="1"/>
          </p:nvPr>
        </p:nvSpPr>
        <p:spPr/>
        <p:txBody>
          <a:bodyPr/>
          <a:lstStyle/>
          <a:p>
            <a:r>
              <a:rPr lang="en-US" dirty="0" smtClean="0"/>
              <a:t>Start-of-year student achievement varies due to</a:t>
            </a:r>
            <a:endParaRPr lang="en-US" sz="2400" dirty="0" smtClean="0"/>
          </a:p>
          <a:p>
            <a:pPr lvl="1"/>
            <a:r>
              <a:rPr lang="en-US" dirty="0" smtClean="0"/>
              <a:t>Home background and </a:t>
            </a:r>
            <a:r>
              <a:rPr lang="en-US" smtClean="0"/>
              <a:t>community context</a:t>
            </a:r>
          </a:p>
          <a:p>
            <a:pPr lvl="1"/>
            <a:r>
              <a:rPr lang="en-US" smtClean="0"/>
              <a:t>Individual </a:t>
            </a:r>
            <a:r>
              <a:rPr lang="en-US" dirty="0" smtClean="0"/>
              <a:t>interests and aptitudes</a:t>
            </a:r>
          </a:p>
          <a:p>
            <a:pPr lvl="1"/>
            <a:r>
              <a:rPr lang="en-US" dirty="0" smtClean="0"/>
              <a:t>Peer culture</a:t>
            </a:r>
          </a:p>
          <a:p>
            <a:pPr lvl="1">
              <a:defRPr/>
            </a:pPr>
            <a:r>
              <a:rPr lang="en-US" smtClean="0"/>
              <a:t>Prior teachers and schooling</a:t>
            </a:r>
          </a:p>
          <a:p>
            <a:pPr lvl="1">
              <a:defRPr/>
            </a:pPr>
            <a:r>
              <a:rPr lang="en-US" smtClean="0"/>
              <a:t>Differential summer loss</a:t>
            </a:r>
            <a:endParaRPr lang="en-US" dirty="0" smtClean="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Sorting Out Teacher Effects</a:t>
            </a:r>
            <a:endParaRPr lang="en-US" dirty="0"/>
          </a:p>
        </p:txBody>
      </p:sp>
      <p:sp>
        <p:nvSpPr>
          <p:cNvPr id="3" name="Content Placeholder 2"/>
          <p:cNvSpPr>
            <a:spLocks noGrp="1"/>
          </p:cNvSpPr>
          <p:nvPr>
            <p:ph idx="1"/>
          </p:nvPr>
        </p:nvSpPr>
        <p:spPr/>
        <p:txBody>
          <a:bodyPr/>
          <a:lstStyle/>
          <a:p>
            <a:r>
              <a:rPr lang="en-US" dirty="0" smtClean="0"/>
              <a:t>End-of-year student achievement varies due to</a:t>
            </a:r>
            <a:endParaRPr lang="en-US" sz="2400" dirty="0" smtClean="0"/>
          </a:p>
          <a:p>
            <a:pPr lvl="1"/>
            <a:r>
              <a:rPr lang="en-US" dirty="0" smtClean="0"/>
              <a:t>Start-of-year differences</a:t>
            </a:r>
            <a:endParaRPr lang="en-US" dirty="0" smtClean="0">
              <a:solidFill>
                <a:schemeClr val="accent1">
                  <a:lumMod val="75000"/>
                </a:schemeClr>
              </a:solidFill>
            </a:endParaRPr>
          </a:p>
          <a:p>
            <a:pPr lvl="1"/>
            <a:r>
              <a:rPr lang="en-US" dirty="0" smtClean="0"/>
              <a:t>Continuing effects of out-of-school factors, peers, and individual aptitudes and interests</a:t>
            </a:r>
          </a:p>
          <a:p>
            <a:pPr lvl="1"/>
            <a:r>
              <a:rPr lang="en-US" dirty="0" smtClean="0">
                <a:solidFill>
                  <a:srgbClr val="C00000"/>
                </a:solidFill>
              </a:rPr>
              <a:t>Instructional effectiveness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Sorting Out Teacher Effects</a:t>
            </a:r>
            <a:endParaRPr lang="en-US" dirty="0"/>
          </a:p>
        </p:txBody>
      </p:sp>
      <p:sp>
        <p:nvSpPr>
          <p:cNvPr id="3" name="Content Placeholder 2"/>
          <p:cNvSpPr>
            <a:spLocks noGrp="1"/>
          </p:cNvSpPr>
          <p:nvPr>
            <p:ph idx="1"/>
          </p:nvPr>
        </p:nvSpPr>
        <p:spPr/>
        <p:txBody>
          <a:bodyPr/>
          <a:lstStyle/>
          <a:p>
            <a:r>
              <a:rPr lang="en-US" dirty="0" smtClean="0">
                <a:solidFill>
                  <a:srgbClr val="C00000"/>
                </a:solidFill>
              </a:rPr>
              <a:t>Instructional effectiveness</a:t>
            </a:r>
            <a:r>
              <a:rPr lang="en-US" dirty="0" smtClean="0"/>
              <a:t> reflects</a:t>
            </a:r>
            <a:endParaRPr lang="en-US" sz="2400" dirty="0" smtClean="0"/>
          </a:p>
          <a:p>
            <a:pPr lvl="1"/>
            <a:r>
              <a:rPr lang="en-US" dirty="0" smtClean="0"/>
              <a:t>District and state policies</a:t>
            </a:r>
          </a:p>
          <a:p>
            <a:pPr lvl="1"/>
            <a:r>
              <a:rPr lang="en-US" dirty="0" smtClean="0"/>
              <a:t>School policies and climate</a:t>
            </a:r>
          </a:p>
          <a:p>
            <a:pPr lvl="1"/>
            <a:r>
              <a:rPr lang="en-US" dirty="0" smtClean="0"/>
              <a:t>Available instructional materials and resources</a:t>
            </a:r>
          </a:p>
          <a:p>
            <a:pPr lvl="1"/>
            <a:r>
              <a:rPr lang="en-US" dirty="0" smtClean="0"/>
              <a:t>Student attendance</a:t>
            </a:r>
          </a:p>
          <a:p>
            <a:pPr lvl="1"/>
            <a:r>
              <a:rPr lang="en-US" sz="3200" dirty="0" smtClean="0">
                <a:solidFill>
                  <a:srgbClr val="C00000"/>
                </a:solidFill>
              </a:rPr>
              <a:t>The teacher</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of the Statistical Model</a:t>
            </a:r>
            <a:endParaRPr lang="en-US" dirty="0"/>
          </a:p>
        </p:txBody>
      </p:sp>
      <p:sp>
        <p:nvSpPr>
          <p:cNvPr id="3" name="Content Placeholder 2"/>
          <p:cNvSpPr>
            <a:spLocks noGrp="1"/>
          </p:cNvSpPr>
          <p:nvPr>
            <p:ph idx="1"/>
          </p:nvPr>
        </p:nvSpPr>
        <p:spPr/>
        <p:txBody>
          <a:bodyPr/>
          <a:lstStyle/>
          <a:p>
            <a:r>
              <a:rPr lang="en-US" dirty="0" smtClean="0"/>
              <a:t>What is a “Teacher Effect”?</a:t>
            </a:r>
            <a:endParaRPr lang="en-US" sz="2400" dirty="0" smtClean="0"/>
          </a:p>
          <a:p>
            <a:pPr lvl="1"/>
            <a:r>
              <a:rPr lang="en-US" dirty="0" smtClean="0"/>
              <a:t>Student growth (change in test score) attributable to the teacher</a:t>
            </a:r>
          </a:p>
          <a:p>
            <a:pPr lvl="1"/>
            <a:r>
              <a:rPr lang="en-US" dirty="0" smtClean="0"/>
              <a:t>I.e., </a:t>
            </a:r>
            <a:r>
              <a:rPr lang="en-US" i="1" dirty="0" smtClean="0"/>
              <a:t>caused</a:t>
            </a:r>
            <a:r>
              <a:rPr lang="en-US" dirty="0" smtClean="0"/>
              <a:t> by the teacher</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of the Statistical Model</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13</a:t>
            </a:fld>
            <a:endParaRPr lang="en-US" dirty="0"/>
          </a:p>
        </p:txBody>
      </p:sp>
      <p:grpSp>
        <p:nvGrpSpPr>
          <p:cNvPr id="16" name="Group 15"/>
          <p:cNvGrpSpPr/>
          <p:nvPr/>
        </p:nvGrpSpPr>
        <p:grpSpPr>
          <a:xfrm>
            <a:off x="1447800" y="1828800"/>
            <a:ext cx="6781800" cy="1600200"/>
            <a:chOff x="1447800" y="1828800"/>
            <a:chExt cx="6781800" cy="1600200"/>
          </a:xfrm>
        </p:grpSpPr>
        <p:sp>
          <p:nvSpPr>
            <p:cNvPr id="6" name="Rectangle 5"/>
            <p:cNvSpPr/>
            <p:nvPr/>
          </p:nvSpPr>
          <p:spPr>
            <a:xfrm>
              <a:off x="1447800" y="1828800"/>
              <a:ext cx="1447800" cy="16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Teacher Effect on One Student</a:t>
              </a:r>
              <a:endParaRPr lang="en-US" sz="2400" dirty="0">
                <a:solidFill>
                  <a:schemeClr val="tx1"/>
                </a:solidFill>
              </a:endParaRPr>
            </a:p>
          </p:txBody>
        </p:sp>
        <p:sp>
          <p:nvSpPr>
            <p:cNvPr id="7" name="Rectangle 6"/>
            <p:cNvSpPr/>
            <p:nvPr/>
          </p:nvSpPr>
          <p:spPr>
            <a:xfrm>
              <a:off x="4191000" y="1828800"/>
              <a:ext cx="1447800" cy="1600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Student’sObserved Score</a:t>
              </a:r>
              <a:endParaRPr lang="en-US" sz="2400" dirty="0">
                <a:solidFill>
                  <a:schemeClr val="tx1"/>
                </a:solidFill>
              </a:endParaRPr>
            </a:p>
          </p:txBody>
        </p:sp>
        <p:sp>
          <p:nvSpPr>
            <p:cNvPr id="8" name="Rectangle 7"/>
            <p:cNvSpPr/>
            <p:nvPr/>
          </p:nvSpPr>
          <p:spPr>
            <a:xfrm>
              <a:off x="6705600" y="1828800"/>
              <a:ext cx="1524000" cy="1600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Student’s Predicted Score</a:t>
              </a:r>
              <a:endParaRPr lang="en-US" sz="2400" dirty="0">
                <a:solidFill>
                  <a:schemeClr val="tx1"/>
                </a:solidFill>
              </a:endParaRPr>
            </a:p>
          </p:txBody>
        </p:sp>
        <p:sp>
          <p:nvSpPr>
            <p:cNvPr id="9" name="TextBox 8"/>
            <p:cNvSpPr txBox="1"/>
            <p:nvPr/>
          </p:nvSpPr>
          <p:spPr>
            <a:xfrm>
              <a:off x="3184634" y="2286000"/>
              <a:ext cx="701566" cy="646331"/>
            </a:xfrm>
            <a:prstGeom prst="rect">
              <a:avLst/>
            </a:prstGeom>
            <a:noFill/>
          </p:spPr>
          <p:txBody>
            <a:bodyPr wrap="square" rtlCol="0">
              <a:spAutoFit/>
            </a:bodyPr>
            <a:lstStyle/>
            <a:p>
              <a:pPr algn="ctr"/>
              <a:r>
                <a:rPr lang="en-US" sz="3600" dirty="0" smtClean="0"/>
                <a:t>=</a:t>
              </a:r>
              <a:endParaRPr lang="en-US" sz="3600" dirty="0"/>
            </a:p>
          </p:txBody>
        </p:sp>
        <p:sp>
          <p:nvSpPr>
            <p:cNvPr id="10" name="TextBox 9"/>
            <p:cNvSpPr txBox="1"/>
            <p:nvPr/>
          </p:nvSpPr>
          <p:spPr>
            <a:xfrm>
              <a:off x="5833240" y="2362200"/>
              <a:ext cx="643759" cy="461665"/>
            </a:xfrm>
            <a:prstGeom prst="rect">
              <a:avLst/>
            </a:prstGeom>
            <a:noFill/>
          </p:spPr>
          <p:txBody>
            <a:bodyPr wrap="square" rtlCol="0">
              <a:spAutoFit/>
            </a:bodyPr>
            <a:lstStyle/>
            <a:p>
              <a:pPr algn="ctr"/>
              <a:r>
                <a:rPr lang="en-US" sz="2400" b="1" dirty="0" smtClean="0"/>
                <a:t>—</a:t>
              </a:r>
              <a:endParaRPr lang="en-US" sz="2400" b="1" dirty="0"/>
            </a:p>
          </p:txBody>
        </p:sp>
      </p:grpSp>
      <p:sp>
        <p:nvSpPr>
          <p:cNvPr id="11" name="TextBox 10"/>
          <p:cNvSpPr txBox="1"/>
          <p:nvPr/>
        </p:nvSpPr>
        <p:spPr>
          <a:xfrm>
            <a:off x="1295400" y="3962400"/>
            <a:ext cx="7467600" cy="1015663"/>
          </a:xfrm>
          <a:prstGeom prst="rect">
            <a:avLst/>
          </a:prstGeom>
          <a:noFill/>
        </p:spPr>
        <p:txBody>
          <a:bodyPr wrap="square" rtlCol="0">
            <a:spAutoFit/>
          </a:bodyPr>
          <a:lstStyle/>
          <a:p>
            <a:r>
              <a:rPr lang="en-US" sz="2000" dirty="0" smtClean="0"/>
              <a:t>“Predicted Score” is </a:t>
            </a:r>
            <a:r>
              <a:rPr lang="en-US" sz="2000" i="1" dirty="0" smtClean="0"/>
              <a:t>Counterfactual</a:t>
            </a:r>
            <a:r>
              <a:rPr lang="en-US" sz="2000" dirty="0" smtClean="0"/>
              <a:t> – an estimate of what would have been observed with a hypothetical average teacher, </a:t>
            </a:r>
            <a:br>
              <a:rPr lang="en-US" sz="2000" dirty="0" smtClean="0"/>
            </a:br>
            <a:r>
              <a:rPr lang="en-US" sz="2000" b="1" i="1" dirty="0" smtClean="0"/>
              <a:t>all else being equal</a:t>
            </a:r>
            <a:endParaRPr lang="en-US" sz="2000" i="1" dirty="0"/>
          </a:p>
        </p:txBody>
      </p:sp>
      <p:sp>
        <p:nvSpPr>
          <p:cNvPr id="12" name="TextBox 11"/>
          <p:cNvSpPr txBox="1"/>
          <p:nvPr/>
        </p:nvSpPr>
        <p:spPr>
          <a:xfrm>
            <a:off x="1295400" y="5334000"/>
            <a:ext cx="7315200" cy="707886"/>
          </a:xfrm>
          <a:prstGeom prst="rect">
            <a:avLst/>
          </a:prstGeom>
          <a:noFill/>
        </p:spPr>
        <p:txBody>
          <a:bodyPr wrap="square" rtlCol="0">
            <a:spAutoFit/>
          </a:bodyPr>
          <a:lstStyle/>
          <a:p>
            <a:r>
              <a:rPr lang="en-US" sz="2000" dirty="0" smtClean="0"/>
              <a:t>These (student-level) “Teacher Effects” are averaged up to the classroom level to obtain an overall score for the teacher.</a:t>
            </a:r>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0"/>
            <a:ext cx="7696200" cy="3200400"/>
          </a:xfrm>
        </p:spPr>
        <p:txBody>
          <a:bodyPr>
            <a:normAutofit/>
          </a:bodyPr>
          <a:lstStyle/>
          <a:p>
            <a:pPr>
              <a:lnSpc>
                <a:spcPct val="150000"/>
              </a:lnSpc>
            </a:pPr>
            <a:r>
              <a:rPr lang="en-US" sz="4000" smtClean="0"/>
              <a:t>Value-Added Models rely on </a:t>
            </a:r>
            <a:br>
              <a:rPr lang="en-US" sz="4000" smtClean="0"/>
            </a:br>
            <a:r>
              <a:rPr lang="en-US" sz="4000" smtClean="0"/>
              <a:t>formidable statistical assumptions,</a:t>
            </a:r>
            <a:br>
              <a:rPr lang="en-US" sz="4000" smtClean="0"/>
            </a:br>
            <a:r>
              <a:rPr lang="en-US" sz="4000" smtClean="0"/>
              <a:t>unlikely to hold in the real world</a:t>
            </a:r>
            <a:endParaRPr lang="en-US" sz="4000"/>
          </a:p>
        </p:txBody>
      </p:sp>
      <p:sp>
        <p:nvSpPr>
          <p:cNvPr id="3" name="Slide Number Placeholder 2"/>
          <p:cNvSpPr>
            <a:spLocks noGrp="1"/>
          </p:cNvSpPr>
          <p:nvPr>
            <p:ph type="sldNum" sz="quarter" idx="12"/>
          </p:nvPr>
        </p:nvSpPr>
        <p:spPr/>
        <p:txBody>
          <a:bodyPr/>
          <a:lstStyle/>
          <a:p>
            <a:pPr>
              <a:defRPr/>
            </a:pPr>
            <a:fld id="{D1BD6E64-A7B1-4DBA-AD5E-A7661995BA6F}" type="slidenum">
              <a:rPr lang="en-US"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Some Statistical Assumptions</a:t>
            </a:r>
            <a:endParaRPr lang="en-US"/>
          </a:p>
        </p:txBody>
      </p:sp>
      <p:sp>
        <p:nvSpPr>
          <p:cNvPr id="4" name="Content Placeholder 3"/>
          <p:cNvSpPr>
            <a:spLocks noGrp="1"/>
          </p:cNvSpPr>
          <p:nvPr>
            <p:ph idx="1"/>
          </p:nvPr>
        </p:nvSpPr>
        <p:spPr/>
        <p:txBody>
          <a:bodyPr/>
          <a:lstStyle/>
          <a:p>
            <a:r>
              <a:rPr lang="en-US" smtClean="0"/>
              <a:t>Manipulability</a:t>
            </a:r>
          </a:p>
          <a:p>
            <a:r>
              <a:rPr lang="en-US" smtClean="0"/>
              <a:t>No interference between units</a:t>
            </a:r>
          </a:p>
          <a:p>
            <a:r>
              <a:rPr lang="en-US" smtClean="0"/>
              <a:t>Interval scale metric</a:t>
            </a:r>
          </a:p>
          <a:p>
            <a:r>
              <a:rPr lang="en-US" smtClean="0"/>
              <a:t>Strongly Ignorable Treatment Assignment</a:t>
            </a:r>
          </a:p>
          <a:p>
            <a:r>
              <a:rPr lang="en-US" smtClean="0"/>
              <a:t>Various additional assumptions</a:t>
            </a:r>
            <a:r>
              <a:rPr lang="en-US" i="1" smtClean="0"/>
              <a:t> re</a:t>
            </a:r>
          </a:p>
          <a:p>
            <a:pPr lvl="1"/>
            <a:r>
              <a:rPr lang="en-US" i="1" smtClean="0"/>
              <a:t>functional form of model</a:t>
            </a:r>
          </a:p>
          <a:p>
            <a:pPr lvl="1"/>
            <a:r>
              <a:rPr lang="en-US" i="1" smtClean="0"/>
              <a:t>rate of decay of teacher effects over time</a:t>
            </a:r>
          </a:p>
          <a:p>
            <a:pPr lvl="1"/>
            <a:r>
              <a:rPr lang="en-US" i="1" smtClean="0"/>
              <a:t>other matters</a:t>
            </a:r>
          </a:p>
          <a:p>
            <a:endParaRPr lang="en-US"/>
          </a:p>
        </p:txBody>
      </p:sp>
      <p:sp>
        <p:nvSpPr>
          <p:cNvPr id="3" name="Slide Number Placeholder 2"/>
          <p:cNvSpPr>
            <a:spLocks noGrp="1"/>
          </p:cNvSpPr>
          <p:nvPr>
            <p:ph type="sldNum" sz="quarter" idx="12"/>
          </p:nvPr>
        </p:nvSpPr>
        <p:spPr/>
        <p:txBody>
          <a:bodyPr/>
          <a:lstStyle/>
          <a:p>
            <a:pPr>
              <a:defRPr/>
            </a:pPr>
            <a:fld id="{D1BD6E64-A7B1-4DBA-AD5E-A7661995BA6F}" type="slidenum">
              <a:rPr lang="en-US"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Manipulability</a:t>
            </a:r>
            <a:endParaRPr lang="en-US"/>
          </a:p>
        </p:txBody>
      </p:sp>
      <p:sp>
        <p:nvSpPr>
          <p:cNvPr id="3" name="Content Placeholder 2"/>
          <p:cNvSpPr>
            <a:spLocks noGrp="1"/>
          </p:cNvSpPr>
          <p:nvPr>
            <p:ph idx="1"/>
          </p:nvPr>
        </p:nvSpPr>
        <p:spPr/>
        <p:txBody>
          <a:bodyPr/>
          <a:lstStyle/>
          <a:p>
            <a:r>
              <a:rPr lang="en-US" smtClean="0"/>
              <a:t>It is meaningful to conceive of any student being assigned to any teacher in the comparison set …</a:t>
            </a:r>
          </a:p>
          <a:p>
            <a:pPr lvl="1"/>
            <a:r>
              <a:rPr lang="en-US" i="1" smtClean="0"/>
              <a:t>without changing any of that student’s pre-enrollment characteristics</a:t>
            </a:r>
            <a:r>
              <a:rPr lang="en-US" smtClean="0"/>
              <a:t>.</a:t>
            </a:r>
          </a:p>
          <a:p>
            <a:pPr lvl="1"/>
            <a:r>
              <a:rPr lang="en-US" smtClean="0"/>
              <a:t>Otherwise, some </a:t>
            </a:r>
            <a:r>
              <a:rPr lang="en-US" i="1" smtClean="0"/>
              <a:t>potential outcomes</a:t>
            </a:r>
            <a:r>
              <a:rPr lang="en-US" smtClean="0"/>
              <a:t> are undefined, which undermines the logical and statistical basis of the intended causal inference</a:t>
            </a:r>
            <a:endParaRPr lang="en-US"/>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 Interference Between Units</a:t>
            </a:r>
            <a:endParaRPr lang="en-US"/>
          </a:p>
        </p:txBody>
      </p:sp>
      <p:sp>
        <p:nvSpPr>
          <p:cNvPr id="3" name="Content Placeholder 2"/>
          <p:cNvSpPr>
            <a:spLocks noGrp="1"/>
          </p:cNvSpPr>
          <p:nvPr>
            <p:ph idx="1"/>
          </p:nvPr>
        </p:nvSpPr>
        <p:spPr/>
        <p:txBody>
          <a:bodyPr/>
          <a:lstStyle/>
          <a:p>
            <a:r>
              <a:rPr lang="en-US" smtClean="0"/>
              <a:t>“Units” here are students.</a:t>
            </a:r>
          </a:p>
          <a:p>
            <a:r>
              <a:rPr lang="en-US" smtClean="0"/>
              <a:t>“No Interference” means a student’s</a:t>
            </a:r>
            <a:br>
              <a:rPr lang="en-US" smtClean="0"/>
            </a:br>
            <a:r>
              <a:rPr lang="en-US" smtClean="0"/>
              <a:t>end-of-year test score </a:t>
            </a:r>
            <a:r>
              <a:rPr lang="en-US" i="1" smtClean="0"/>
              <a:t>is not affected</a:t>
            </a:r>
            <a:r>
              <a:rPr lang="en-US" smtClean="0"/>
              <a:t> by which other students were assigned to the same classroom</a:t>
            </a:r>
          </a:p>
          <a:p>
            <a:pPr lvl="1"/>
            <a:r>
              <a:rPr lang="en-US" smtClean="0"/>
              <a:t>Closely related to the “Stable Unit Treatment Value Assumption (SUTVA)</a:t>
            </a:r>
            <a:endParaRPr lang="en-US"/>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Interval Scale Metric</a:t>
            </a:r>
            <a:endParaRPr lang="en-US"/>
          </a:p>
        </p:txBody>
      </p:sp>
      <p:sp>
        <p:nvSpPr>
          <p:cNvPr id="3" name="Content Placeholder 2"/>
          <p:cNvSpPr>
            <a:spLocks noGrp="1"/>
          </p:cNvSpPr>
          <p:nvPr>
            <p:ph idx="1"/>
          </p:nvPr>
        </p:nvSpPr>
        <p:spPr/>
        <p:txBody>
          <a:bodyPr/>
          <a:lstStyle/>
          <a:p>
            <a:r>
              <a:rPr lang="en-US" smtClean="0"/>
              <a:t>Effects for different teachers occur in different regions of the test score scale</a:t>
            </a:r>
          </a:p>
          <a:p>
            <a:pPr lvl="1"/>
            <a:r>
              <a:rPr lang="en-US" smtClean="0"/>
              <a:t>Fair comparison requires assuming that</a:t>
            </a:r>
            <a:br>
              <a:rPr lang="en-US" smtClean="0"/>
            </a:br>
            <a:r>
              <a:rPr lang="en-US" smtClean="0"/>
              <a:t>“</a:t>
            </a:r>
            <a:r>
              <a:rPr lang="en-US" i="1" smtClean="0"/>
              <a:t>a point is a point is a point,” all along the scale</a:t>
            </a:r>
          </a:p>
          <a:p>
            <a:r>
              <a:rPr lang="en-US" smtClean="0"/>
              <a:t>Untenable due to:</a:t>
            </a:r>
          </a:p>
          <a:p>
            <a:pPr lvl="1"/>
            <a:r>
              <a:rPr lang="en-US" smtClean="0"/>
              <a:t>Floor and ceiling effects on the test</a:t>
            </a:r>
          </a:p>
          <a:p>
            <a:pPr lvl="1"/>
            <a:r>
              <a:rPr lang="en-US" smtClean="0"/>
              <a:t>Failure to test below- (or above-) grade-level content</a:t>
            </a:r>
            <a:endParaRPr lang="en-US"/>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smtClean="0"/>
              <a:t>Strongly Ignorable </a:t>
            </a:r>
            <a:br>
              <a:rPr lang="en-US" sz="4000" smtClean="0"/>
            </a:br>
            <a:r>
              <a:rPr lang="en-US" sz="4000" smtClean="0"/>
              <a:t>Treatment Assignment</a:t>
            </a:r>
            <a:endParaRPr lang="en-US"/>
          </a:p>
        </p:txBody>
      </p:sp>
      <p:sp>
        <p:nvSpPr>
          <p:cNvPr id="3" name="Content Placeholder 2"/>
          <p:cNvSpPr>
            <a:spLocks noGrp="1"/>
          </p:cNvSpPr>
          <p:nvPr>
            <p:ph idx="1"/>
          </p:nvPr>
        </p:nvSpPr>
        <p:spPr/>
        <p:txBody>
          <a:bodyPr/>
          <a:lstStyle/>
          <a:p>
            <a:r>
              <a:rPr lang="en-US" smtClean="0"/>
              <a:t>We must assume that once variables in the model are accounted for, assignment of students to teachers is </a:t>
            </a:r>
            <a:r>
              <a:rPr lang="en-US" i="1" smtClean="0"/>
              <a:t>independent</a:t>
            </a:r>
            <a:r>
              <a:rPr lang="en-US" smtClean="0"/>
              <a:t> of potential outcomes</a:t>
            </a:r>
          </a:p>
          <a:p>
            <a:pPr lvl="1"/>
            <a:r>
              <a:rPr lang="en-US" smtClean="0"/>
              <a:t>In other words, a student with a particular set of background characteristics who is assigned to teacher X is </a:t>
            </a:r>
            <a:r>
              <a:rPr lang="en-US" i="1" smtClean="0"/>
              <a:t>on average</a:t>
            </a:r>
            <a:r>
              <a:rPr lang="en-US" smtClean="0"/>
              <a:t> no different from all the other students with that same set of background characteristics (with regard to potential end-of-year test score outcomes)</a:t>
            </a:r>
            <a:endParaRPr lang="en-US"/>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or out?</a:t>
            </a:r>
            <a:endParaRPr lang="en-US" dirty="0"/>
          </a:p>
        </p:txBody>
      </p:sp>
      <p:sp>
        <p:nvSpPr>
          <p:cNvPr id="3" name="Content Placeholder 2"/>
          <p:cNvSpPr>
            <a:spLocks noGrp="1"/>
          </p:cNvSpPr>
          <p:nvPr>
            <p:ph idx="1"/>
          </p:nvPr>
        </p:nvSpPr>
        <p:spPr>
          <a:xfrm>
            <a:off x="1435100" y="1447800"/>
            <a:ext cx="7499350" cy="5105400"/>
          </a:xfrm>
        </p:spPr>
        <p:txBody>
          <a:bodyPr/>
          <a:lstStyle/>
          <a:p>
            <a:r>
              <a:rPr lang="en-US" sz="2800" dirty="0" smtClean="0"/>
              <a:t>District leadership</a:t>
            </a:r>
          </a:p>
          <a:p>
            <a:r>
              <a:rPr lang="en-US" sz="2800" dirty="0" smtClean="0"/>
              <a:t>School norms, academic press</a:t>
            </a:r>
          </a:p>
          <a:p>
            <a:r>
              <a:rPr lang="en-US" sz="2800" dirty="0" smtClean="0"/>
              <a:t>Quality of school instructional staff</a:t>
            </a:r>
          </a:p>
          <a:p>
            <a:r>
              <a:rPr lang="en-US" sz="2800" dirty="0" smtClean="0"/>
              <a:t>Early childhood history; medical history</a:t>
            </a:r>
          </a:p>
          <a:p>
            <a:r>
              <a:rPr lang="en-US" sz="2800" dirty="0" smtClean="0"/>
              <a:t>Quality of schooling in prior years</a:t>
            </a:r>
          </a:p>
          <a:p>
            <a:r>
              <a:rPr lang="en-US" sz="2800" dirty="0" smtClean="0"/>
              <a:t>Parent involvement</a:t>
            </a:r>
          </a:p>
          <a:p>
            <a:r>
              <a:rPr lang="en-US" sz="2800" dirty="0" smtClean="0"/>
              <a:t>Assignment of pupils (to schools, to classes)</a:t>
            </a:r>
          </a:p>
          <a:p>
            <a:r>
              <a:rPr lang="en-US" sz="2800" dirty="0" smtClean="0"/>
              <a:t>Peer culture</a:t>
            </a:r>
          </a:p>
          <a:p>
            <a:r>
              <a:rPr lang="en-US" sz="2800" dirty="0" smtClean="0"/>
              <a:t>Students’ school attendance histories</a:t>
            </a:r>
          </a:p>
          <a:p>
            <a:r>
              <a:rPr lang="en-US" sz="2800" dirty="0" smtClean="0"/>
              <a:t>…</a:t>
            </a:r>
          </a:p>
          <a:p>
            <a:endParaRPr lang="en-US" sz="2800"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Controlling for prior-year score is not sufficient</a:t>
            </a:r>
            <a:endParaRPr lang="en-US" dirty="0"/>
          </a:p>
        </p:txBody>
      </p:sp>
      <p:sp>
        <p:nvSpPr>
          <p:cNvPr id="3" name="Content Placeholder 2"/>
          <p:cNvSpPr>
            <a:spLocks noGrp="1"/>
          </p:cNvSpPr>
          <p:nvPr>
            <p:ph idx="1"/>
          </p:nvPr>
        </p:nvSpPr>
        <p:spPr>
          <a:xfrm>
            <a:off x="1371600" y="1752600"/>
            <a:ext cx="7499350" cy="4495800"/>
          </a:xfrm>
        </p:spPr>
        <p:txBody>
          <a:bodyPr/>
          <a:lstStyle/>
          <a:p>
            <a:r>
              <a:rPr lang="en-US" dirty="0" smtClean="0"/>
              <a:t>First problem—Measurement Error:</a:t>
            </a:r>
            <a:br>
              <a:rPr lang="en-US" dirty="0" smtClean="0"/>
            </a:br>
            <a:r>
              <a:rPr lang="en-US" sz="2800" dirty="0" smtClean="0"/>
              <a:t>prior-year achievement is imperfectly measured</a:t>
            </a:r>
            <a:br>
              <a:rPr lang="en-US" sz="2800" dirty="0" smtClean="0"/>
            </a:br>
            <a:endParaRPr lang="en-US" dirty="0" smtClean="0"/>
          </a:p>
          <a:p>
            <a:r>
              <a:rPr lang="en-US" dirty="0" smtClean="0"/>
              <a:t>Second problem—Omitted variables:</a:t>
            </a:r>
            <a:br>
              <a:rPr lang="en-US" dirty="0" smtClean="0"/>
            </a:br>
            <a:r>
              <a:rPr lang="en-US" sz="2800" dirty="0" smtClean="0"/>
              <a:t>models with additional variables predict different prior-year true scores as a function of</a:t>
            </a:r>
            <a:endParaRPr lang="en-US" dirty="0" smtClean="0"/>
          </a:p>
          <a:p>
            <a:pPr lvl="1"/>
            <a:r>
              <a:rPr lang="en-US" dirty="0" smtClean="0"/>
              <a:t>additional test scores</a:t>
            </a:r>
          </a:p>
          <a:p>
            <a:pPr lvl="1"/>
            <a:r>
              <a:rPr lang="en-US" dirty="0" smtClean="0"/>
              <a:t>demographic / out-of-school factors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Controlling for prior-year score is not sufficient</a:t>
            </a:r>
            <a:endParaRPr lang="en-US" dirty="0"/>
          </a:p>
        </p:txBody>
      </p:sp>
      <p:sp>
        <p:nvSpPr>
          <p:cNvPr id="3" name="Content Placeholder 2"/>
          <p:cNvSpPr>
            <a:spLocks noGrp="1"/>
          </p:cNvSpPr>
          <p:nvPr>
            <p:ph idx="1"/>
          </p:nvPr>
        </p:nvSpPr>
        <p:spPr>
          <a:xfrm>
            <a:off x="1371600" y="1752600"/>
            <a:ext cx="7499350" cy="3657600"/>
          </a:xfrm>
        </p:spPr>
        <p:txBody>
          <a:bodyPr/>
          <a:lstStyle/>
          <a:p>
            <a:r>
              <a:rPr lang="en-US" dirty="0" smtClean="0"/>
              <a:t>Third problem—Different trajectories:</a:t>
            </a:r>
            <a:br>
              <a:rPr lang="en-US" dirty="0" smtClean="0"/>
            </a:br>
            <a:r>
              <a:rPr lang="en-US" sz="2800" dirty="0" smtClean="0"/>
              <a:t>students with identical prior-year true scores have different expected growth depending on</a:t>
            </a:r>
          </a:p>
          <a:p>
            <a:pPr lvl="1"/>
            <a:r>
              <a:rPr lang="en-US" dirty="0" smtClean="0"/>
              <a:t>individual aptitudes</a:t>
            </a:r>
          </a:p>
          <a:p>
            <a:pPr lvl="1"/>
            <a:r>
              <a:rPr lang="en-US" dirty="0" smtClean="0"/>
              <a:t>out-of-school supports for learning</a:t>
            </a:r>
          </a:p>
          <a:p>
            <a:pPr lvl="1"/>
            <a:r>
              <a:rPr lang="en-US" dirty="0" smtClean="0"/>
              <a:t>prior </a:t>
            </a:r>
            <a:r>
              <a:rPr lang="en-US" smtClean="0"/>
              <a:t>instructional histories</a:t>
            </a:r>
          </a:p>
          <a:p>
            <a:pPr lvl="1"/>
            <a:r>
              <a:rPr lang="en-US" smtClean="0"/>
              <a:t>variation in summer learning loss</a:t>
            </a:r>
            <a:endParaRPr lang="en-US" dirty="0" smtClean="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22</a:t>
            </a:fld>
            <a:endParaRPr lang="en-US" dirty="0"/>
          </a:p>
        </p:txBody>
      </p:sp>
      <p:sp>
        <p:nvSpPr>
          <p:cNvPr id="5" name="TextBox 4"/>
          <p:cNvSpPr txBox="1">
            <a:spLocks noChangeArrowheads="1"/>
          </p:cNvSpPr>
          <p:nvPr/>
        </p:nvSpPr>
        <p:spPr bwMode="auto">
          <a:xfrm>
            <a:off x="1295400" y="5410200"/>
            <a:ext cx="7391400" cy="923925"/>
          </a:xfrm>
          <a:prstGeom prst="rect">
            <a:avLst/>
          </a:prstGeom>
          <a:noFill/>
          <a:ln w="9525">
            <a:noFill/>
            <a:miter lim="800000"/>
            <a:headEnd/>
            <a:tailEnd/>
          </a:ln>
        </p:spPr>
        <p:txBody>
          <a:bodyPr>
            <a:spAutoFit/>
          </a:bodyPr>
          <a:lstStyle/>
          <a:p>
            <a:r>
              <a:rPr lang="en-US" i="1"/>
              <a:t>Two students’ knowing the same amount of last year’s content is not the same as their being equally well prepared to make sense of this year’s instruction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small digression:</a:t>
            </a:r>
            <a:br>
              <a:rPr lang="en-US" dirty="0" smtClean="0"/>
            </a:br>
            <a:r>
              <a:rPr lang="en-US" dirty="0" smtClean="0"/>
              <a:t>Student Growth Percentiles</a:t>
            </a:r>
            <a:endParaRPr lang="en-US" dirty="0"/>
          </a:p>
        </p:txBody>
      </p:sp>
      <p:sp>
        <p:nvSpPr>
          <p:cNvPr id="3" name="Content Placeholder 2"/>
          <p:cNvSpPr>
            <a:spLocks noGrp="1"/>
          </p:cNvSpPr>
          <p:nvPr>
            <p:ph idx="1"/>
          </p:nvPr>
        </p:nvSpPr>
        <p:spPr>
          <a:xfrm>
            <a:off x="1435100" y="1447800"/>
            <a:ext cx="7499350" cy="5029200"/>
          </a:xfrm>
        </p:spPr>
        <p:txBody>
          <a:bodyPr/>
          <a:lstStyle/>
          <a:p>
            <a:r>
              <a:rPr lang="en-US" dirty="0" smtClean="0"/>
              <a:t>Construction</a:t>
            </a:r>
          </a:p>
          <a:p>
            <a:pPr lvl="1"/>
            <a:r>
              <a:rPr lang="en-US" dirty="0" smtClean="0"/>
              <a:t>Each student’s SGP score is the percentile rank of that student’s current-year score within the distribution for students with the same prior-year score</a:t>
            </a:r>
          </a:p>
          <a:p>
            <a:pPr>
              <a:buNone/>
            </a:pP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23</a:t>
            </a:fld>
            <a:endParaRPr lang="en-US" dirty="0"/>
          </a:p>
        </p:txBody>
      </p:sp>
      <p:graphicFrame>
        <p:nvGraphicFramePr>
          <p:cNvPr id="5" name="Chart 4"/>
          <p:cNvGraphicFramePr/>
          <p:nvPr/>
        </p:nvGraphicFramePr>
        <p:xfrm>
          <a:off x="3505200" y="3886200"/>
          <a:ext cx="2743200" cy="25050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Growth Percentiles</a:t>
            </a:r>
            <a:endParaRPr lang="en-US" dirty="0"/>
          </a:p>
        </p:txBody>
      </p:sp>
      <p:sp>
        <p:nvSpPr>
          <p:cNvPr id="3" name="Content Placeholder 2"/>
          <p:cNvSpPr>
            <a:spLocks noGrp="1"/>
          </p:cNvSpPr>
          <p:nvPr>
            <p:ph idx="1"/>
          </p:nvPr>
        </p:nvSpPr>
        <p:spPr/>
        <p:txBody>
          <a:bodyPr/>
          <a:lstStyle/>
          <a:p>
            <a:r>
              <a:rPr lang="en-US" dirty="0" smtClean="0"/>
              <a:t>Interpretation</a:t>
            </a:r>
          </a:p>
          <a:p>
            <a:pPr lvl="1"/>
            <a:r>
              <a:rPr lang="en-US" dirty="0" smtClean="0"/>
              <a:t>How much this student has grown relative to others who began at the “same” (prior-year) starting point</a:t>
            </a:r>
          </a:p>
          <a:p>
            <a:r>
              <a:rPr lang="en-US" dirty="0" smtClean="0"/>
              <a:t>Advantages</a:t>
            </a:r>
          </a:p>
          <a:p>
            <a:pPr lvl="1"/>
            <a:r>
              <a:rPr lang="en-US" dirty="0" smtClean="0"/>
              <a:t>Invariant under monotone transformations of score scale</a:t>
            </a:r>
          </a:p>
          <a:p>
            <a:pPr lvl="1"/>
            <a:r>
              <a:rPr lang="en-US" dirty="0" smtClean="0"/>
              <a:t>Directs attention to distribution of outcomes, versus point estimate</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anything really new here?</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25</a:t>
            </a:fld>
            <a:endParaRPr lang="en-US" dirty="0"/>
          </a:p>
        </p:txBody>
      </p:sp>
      <p:pic>
        <p:nvPicPr>
          <p:cNvPr id="6" name="Picture 5"/>
          <p:cNvPicPr/>
          <p:nvPr/>
        </p:nvPicPr>
        <p:blipFill>
          <a:blip r:embed="rId3" cstate="print"/>
          <a:srcRect/>
          <a:stretch>
            <a:fillRect/>
          </a:stretch>
        </p:blipFill>
        <p:spPr bwMode="auto">
          <a:xfrm>
            <a:off x="1981200" y="1371600"/>
            <a:ext cx="5867400" cy="4419600"/>
          </a:xfrm>
          <a:prstGeom prst="rect">
            <a:avLst/>
          </a:prstGeom>
          <a:noFill/>
        </p:spPr>
      </p:pic>
      <p:sp>
        <p:nvSpPr>
          <p:cNvPr id="7" name="TextBox 6"/>
          <p:cNvSpPr txBox="1"/>
          <p:nvPr/>
        </p:nvSpPr>
        <p:spPr>
          <a:xfrm>
            <a:off x="3581400" y="6172200"/>
            <a:ext cx="4800600" cy="307777"/>
          </a:xfrm>
          <a:prstGeom prst="rect">
            <a:avLst/>
          </a:prstGeom>
          <a:noFill/>
        </p:spPr>
        <p:txBody>
          <a:bodyPr wrap="square" rtlCol="0">
            <a:spAutoFit/>
          </a:bodyPr>
          <a:lstStyle/>
          <a:p>
            <a:r>
              <a:rPr lang="en-US" sz="1400" i="1" dirty="0" smtClean="0"/>
              <a:t>Thanks to Andrew Ho and Katherine Furgol for this graphic</a:t>
            </a:r>
            <a:endParaRPr lang="en-US" i="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Examining the Evidence</a:t>
            </a:r>
            <a:endParaRPr lang="en-US" dirty="0"/>
          </a:p>
        </p:txBody>
      </p:sp>
      <p:sp>
        <p:nvSpPr>
          <p:cNvPr id="3" name="Content Placeholder 2"/>
          <p:cNvSpPr>
            <a:spLocks noGrp="1"/>
          </p:cNvSpPr>
          <p:nvPr>
            <p:ph idx="1"/>
          </p:nvPr>
        </p:nvSpPr>
        <p:spPr>
          <a:xfrm>
            <a:off x="1371600" y="1752600"/>
            <a:ext cx="7499350" cy="4419600"/>
          </a:xfrm>
        </p:spPr>
        <p:txBody>
          <a:bodyPr/>
          <a:lstStyle/>
          <a:p>
            <a:r>
              <a:rPr lang="en-US" dirty="0" smtClean="0"/>
              <a:t>Stability of “effectiveness” estimates</a:t>
            </a:r>
          </a:p>
          <a:p>
            <a:pPr lvl="1"/>
            <a:r>
              <a:rPr lang="en-US" sz="2400" i="1" dirty="0" smtClean="0"/>
              <a:t>That first “simplified assumption”</a:t>
            </a:r>
          </a:p>
          <a:p>
            <a:r>
              <a:rPr lang="en-US" dirty="0" smtClean="0"/>
              <a:t>Problems with the tests</a:t>
            </a:r>
          </a:p>
          <a:p>
            <a:pPr lvl="1"/>
            <a:r>
              <a:rPr lang="en-US" sz="2400" i="1" dirty="0" smtClean="0"/>
              <a:t>That second “simplified assumption”</a:t>
            </a:r>
            <a:endParaRPr lang="en-US" sz="2400" dirty="0" smtClean="0"/>
          </a:p>
          <a:p>
            <a:r>
              <a:rPr lang="en-US" smtClean="0"/>
              <a:t>Strongly Ignorable Treatment Assignment</a:t>
            </a:r>
          </a:p>
          <a:p>
            <a:r>
              <a:rPr lang="en-US" smtClean="0"/>
              <a:t>Professional </a:t>
            </a:r>
            <a:r>
              <a:rPr lang="en-US" dirty="0" smtClean="0"/>
              <a:t>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Examining the Evidence</a:t>
            </a:r>
            <a:endParaRPr lang="en-US" dirty="0"/>
          </a:p>
        </p:txBody>
      </p:sp>
      <p:sp>
        <p:nvSpPr>
          <p:cNvPr id="3" name="Content Placeholder 2"/>
          <p:cNvSpPr>
            <a:spLocks noGrp="1"/>
          </p:cNvSpPr>
          <p:nvPr>
            <p:ph idx="1"/>
          </p:nvPr>
        </p:nvSpPr>
        <p:spPr>
          <a:xfrm>
            <a:off x="1371600" y="1752600"/>
            <a:ext cx="7499350" cy="4419600"/>
          </a:xfrm>
        </p:spPr>
        <p:txBody>
          <a:bodyPr/>
          <a:lstStyle/>
          <a:p>
            <a:r>
              <a:rPr lang="en-US" dirty="0" smtClean="0">
                <a:solidFill>
                  <a:srgbClr val="C00000"/>
                </a:solidFill>
              </a:rPr>
              <a:t>Stability of “effectiveness” estimates</a:t>
            </a:r>
          </a:p>
          <a:p>
            <a:pPr lvl="1"/>
            <a:r>
              <a:rPr lang="en-US" sz="2400" i="1" dirty="0" smtClean="0">
                <a:solidFill>
                  <a:srgbClr val="C00000"/>
                </a:solidFill>
              </a:rPr>
              <a:t>That first “simplified assumption”</a:t>
            </a:r>
          </a:p>
          <a:p>
            <a:r>
              <a:rPr lang="en-US" dirty="0" smtClean="0"/>
              <a:t>Problems with the tests</a:t>
            </a:r>
          </a:p>
          <a:p>
            <a:pPr lvl="1"/>
            <a:r>
              <a:rPr lang="en-US" sz="2400" i="1" dirty="0" smtClean="0"/>
              <a:t>That second “simplified assumption”</a:t>
            </a:r>
            <a:endParaRPr lang="en-US" sz="2400" dirty="0" smtClean="0"/>
          </a:p>
          <a:p>
            <a:r>
              <a:rPr lang="en-US" smtClean="0"/>
              <a:t>Strongly Ignorable Treatment Assignment</a:t>
            </a:r>
            <a:endParaRPr lang="en-US" dirty="0" smtClean="0"/>
          </a:p>
          <a:p>
            <a:r>
              <a:rPr lang="en-US" dirty="0" smtClean="0"/>
              <a:t>Professional 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562850" cy="1143000"/>
          </a:xfrm>
        </p:spPr>
        <p:txBody>
          <a:bodyPr>
            <a:noAutofit/>
          </a:bodyPr>
          <a:lstStyle/>
          <a:p>
            <a:r>
              <a:rPr lang="en-US" sz="4000" dirty="0" smtClean="0"/>
              <a:t>Stability of “Effectiveness” Estimates</a:t>
            </a:r>
          </a:p>
        </p:txBody>
      </p:sp>
      <p:sp>
        <p:nvSpPr>
          <p:cNvPr id="3" name="Content Placeholder 2"/>
          <p:cNvSpPr>
            <a:spLocks noGrp="1"/>
          </p:cNvSpPr>
          <p:nvPr>
            <p:ph idx="1"/>
          </p:nvPr>
        </p:nvSpPr>
        <p:spPr>
          <a:xfrm>
            <a:off x="1371600" y="1752600"/>
            <a:ext cx="7499350" cy="4419600"/>
          </a:xfrm>
        </p:spPr>
        <p:txBody>
          <a:bodyPr/>
          <a:lstStyle/>
          <a:p>
            <a:r>
              <a:rPr lang="en-US" dirty="0" smtClean="0"/>
              <a:t>Newton, Darling-Hammond, Haertel, &amp; Thomas (2010) compared high school math and ELA teachers’ VAM scores across</a:t>
            </a:r>
          </a:p>
          <a:p>
            <a:pPr lvl="1"/>
            <a:r>
              <a:rPr lang="en-US" dirty="0" smtClean="0"/>
              <a:t>Statistical models</a:t>
            </a:r>
          </a:p>
          <a:p>
            <a:pPr lvl="1"/>
            <a:r>
              <a:rPr lang="en-US" dirty="0" smtClean="0"/>
              <a:t>Courses taught</a:t>
            </a:r>
          </a:p>
          <a:p>
            <a:pPr lvl="1"/>
            <a:r>
              <a:rPr lang="en-US" dirty="0" smtClean="0"/>
              <a:t>Years		</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28</a:t>
            </a:fld>
            <a:endParaRPr lang="en-US" dirty="0"/>
          </a:p>
        </p:txBody>
      </p:sp>
      <p:sp>
        <p:nvSpPr>
          <p:cNvPr id="5" name="TextBox 4"/>
          <p:cNvSpPr txBox="1"/>
          <p:nvPr/>
        </p:nvSpPr>
        <p:spPr>
          <a:xfrm>
            <a:off x="1524000" y="5867400"/>
            <a:ext cx="6934200" cy="461665"/>
          </a:xfrm>
          <a:prstGeom prst="rect">
            <a:avLst/>
          </a:prstGeom>
          <a:noFill/>
        </p:spPr>
        <p:txBody>
          <a:bodyPr wrap="square" rtlCol="0">
            <a:spAutoFit/>
          </a:bodyPr>
          <a:lstStyle/>
          <a:p>
            <a:r>
              <a:rPr lang="en-US" sz="2400" i="1" dirty="0" smtClean="0">
                <a:latin typeface="+mn-lt"/>
              </a:rPr>
              <a:t>Full report at </a:t>
            </a:r>
            <a:r>
              <a:rPr lang="en-US" sz="2400" dirty="0" smtClean="0">
                <a:latin typeface="+mn-lt"/>
                <a:hlinkClick r:id="rId3"/>
              </a:rPr>
              <a:t>http://epaa.asu.edu/ojs/article/view/810</a:t>
            </a:r>
            <a:endParaRPr lang="en-US" sz="2400" dirty="0">
              <a:latin typeface="+mn-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1447800" y="1417172"/>
            <a:ext cx="6978650" cy="523220"/>
          </a:xfrm>
          <a:prstGeom prst="rect">
            <a:avLst/>
          </a:prstGeom>
          <a:noFill/>
          <a:ln w="9525">
            <a:noFill/>
            <a:miter lim="800000"/>
            <a:headEnd/>
            <a:tailEnd/>
          </a:ln>
        </p:spPr>
        <p:txBody>
          <a:bodyPr anchor="ctr">
            <a:spAutoFit/>
          </a:bodyPr>
          <a:lstStyle/>
          <a:p>
            <a:r>
              <a:rPr lang="en-US" sz="2800" dirty="0" smtClean="0">
                <a:latin typeface="+mj-lt"/>
                <a:cs typeface="Times New Roman" pitchFamily="18" charset="0"/>
              </a:rPr>
              <a:t>Sample</a:t>
            </a:r>
            <a:r>
              <a:rPr lang="en-US" sz="3200" baseline="12000" dirty="0" smtClean="0">
                <a:latin typeface="+mj-lt"/>
                <a:cs typeface="Arial" pitchFamily="34" charset="0"/>
              </a:rPr>
              <a:t>*</a:t>
            </a:r>
            <a:r>
              <a:rPr lang="en-US" sz="2800" dirty="0" smtClean="0">
                <a:latin typeface="+mj-lt"/>
                <a:cs typeface="Times New Roman" pitchFamily="18" charset="0"/>
              </a:rPr>
              <a:t> </a:t>
            </a:r>
            <a:r>
              <a:rPr lang="en-US" sz="2800" dirty="0">
                <a:latin typeface="+mj-lt"/>
                <a:cs typeface="Times New Roman" pitchFamily="18" charset="0"/>
              </a:rPr>
              <a:t>for Math and ELA VAM Analyses</a:t>
            </a:r>
          </a:p>
        </p:txBody>
      </p:sp>
      <p:graphicFrame>
        <p:nvGraphicFramePr>
          <p:cNvPr id="35925" name="Group 85"/>
          <p:cNvGraphicFramePr>
            <a:graphicFrameLocks noGrp="1"/>
          </p:cNvGraphicFramePr>
          <p:nvPr/>
        </p:nvGraphicFramePr>
        <p:xfrm>
          <a:off x="1447800" y="1981200"/>
          <a:ext cx="7162800" cy="3200401"/>
        </p:xfrm>
        <a:graphic>
          <a:graphicData uri="http://schemas.openxmlformats.org/drawingml/2006/table">
            <a:tbl>
              <a:tblPr/>
              <a:tblGrid>
                <a:gridCol w="2743200"/>
                <a:gridCol w="2286000"/>
                <a:gridCol w="2133600"/>
              </a:tblGrid>
              <a:tr h="1017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Academic Year</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2005-06</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2006-07</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Math teachers</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57</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46</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36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ELA teachers</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51</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63</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308100">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Students     </a:t>
                      </a:r>
                      <a:r>
                        <a:rPr kumimoji="0" lang="en-US" sz="1800" b="0" i="0" u="none" strike="noStrike" cap="none" normalizeH="0" baseline="0" dirty="0" smtClean="0">
                          <a:ln>
                            <a:noFill/>
                          </a:ln>
                          <a:solidFill>
                            <a:schemeClr val="tx1"/>
                          </a:solidFill>
                          <a:effectLst/>
                          <a:latin typeface="Gill Sans MT" pitchFamily="34" charset="0"/>
                          <a:cs typeface="Times New Roman" pitchFamily="18" charset="0"/>
                        </a:rPr>
                        <a:t>     </a:t>
                      </a: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Grade   9</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Grade 10</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Grade 11</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646</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714</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511</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881</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693</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789</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9961" name="Rectangle 81"/>
          <p:cNvSpPr>
            <a:spLocks noChangeArrowheads="1"/>
          </p:cNvSpPr>
          <p:nvPr/>
        </p:nvSpPr>
        <p:spPr bwMode="auto">
          <a:xfrm>
            <a:off x="1447800" y="5238789"/>
            <a:ext cx="7315200" cy="1107996"/>
          </a:xfrm>
          <a:prstGeom prst="rect">
            <a:avLst/>
          </a:prstGeom>
          <a:noFill/>
          <a:ln w="9525">
            <a:noFill/>
            <a:miter lim="800000"/>
            <a:headEnd/>
            <a:tailEnd/>
          </a:ln>
        </p:spPr>
        <p:txBody>
          <a:bodyPr wrap="square" anchor="ctr">
            <a:spAutoFit/>
          </a:bodyPr>
          <a:lstStyle/>
          <a:p>
            <a:r>
              <a:rPr lang="en-US" sz="2800" dirty="0" smtClean="0">
                <a:latin typeface="+mj-lt"/>
                <a:cs typeface="Times New Roman" pitchFamily="18" charset="0"/>
              </a:rPr>
              <a:t>*</a:t>
            </a:r>
            <a:r>
              <a:rPr lang="en-US" dirty="0" smtClean="0">
                <a:latin typeface="+mj-lt"/>
                <a:cs typeface="Times New Roman" pitchFamily="18" charset="0"/>
              </a:rPr>
              <a:t>Sample included all teachers who </a:t>
            </a:r>
            <a:r>
              <a:rPr lang="en-US" dirty="0">
                <a:latin typeface="+mj-lt"/>
                <a:cs typeface="Times New Roman" pitchFamily="18" charset="0"/>
              </a:rPr>
              <a:t>taught multiple </a:t>
            </a:r>
            <a:r>
              <a:rPr lang="en-US" dirty="0" smtClean="0">
                <a:latin typeface="+mj-lt"/>
                <a:cs typeface="Times New Roman" pitchFamily="18" charset="0"/>
              </a:rPr>
              <a:t>courses. Ns in table are for teachers x courses. There were 13 math </a:t>
            </a:r>
            <a:r>
              <a:rPr lang="en-US" dirty="0">
                <a:latin typeface="+mj-lt"/>
                <a:cs typeface="Times New Roman" pitchFamily="18" charset="0"/>
              </a:rPr>
              <a:t>teachers for </a:t>
            </a:r>
            <a:r>
              <a:rPr lang="en-US" dirty="0" smtClean="0">
                <a:latin typeface="+mj-lt"/>
                <a:cs typeface="Times New Roman" pitchFamily="18" charset="0"/>
              </a:rPr>
              <a:t>2005-06 </a:t>
            </a:r>
            <a:r>
              <a:rPr lang="en-US" dirty="0">
                <a:latin typeface="+mj-lt"/>
                <a:cs typeface="Times New Roman" pitchFamily="18" charset="0"/>
              </a:rPr>
              <a:t>and 10 for </a:t>
            </a:r>
            <a:r>
              <a:rPr lang="en-US" dirty="0" smtClean="0">
                <a:latin typeface="+mj-lt"/>
                <a:cs typeface="Times New Roman" pitchFamily="18" charset="0"/>
              </a:rPr>
              <a:t>2006-07</a:t>
            </a:r>
            <a:r>
              <a:rPr lang="en-US" dirty="0">
                <a:latin typeface="+mj-lt"/>
                <a:cs typeface="Times New Roman" pitchFamily="18" charset="0"/>
              </a:rPr>
              <a:t>. </a:t>
            </a:r>
            <a:r>
              <a:rPr lang="en-US" dirty="0" smtClean="0">
                <a:latin typeface="+mj-lt"/>
                <a:cs typeface="Times New Roman" pitchFamily="18" charset="0"/>
              </a:rPr>
              <a:t> There were 16 ELA teachers for 2005-06 and 15 for 2006-07.</a:t>
            </a:r>
            <a:endParaRPr lang="en-US" sz="2000" dirty="0">
              <a:latin typeface="+mj-lt"/>
            </a:endParaRPr>
          </a:p>
        </p:txBody>
      </p:sp>
      <p:sp>
        <p:nvSpPr>
          <p:cNvPr id="6" name="Title 1"/>
          <p:cNvSpPr txBox="1">
            <a:spLocks/>
          </p:cNvSpPr>
          <p:nvPr/>
        </p:nvSpPr>
        <p:spPr>
          <a:xfrm>
            <a:off x="1371600" y="685800"/>
            <a:ext cx="7543800" cy="533400"/>
          </a:xfrm>
          <a:prstGeom prst="rect">
            <a:avLst/>
          </a:prstGeom>
        </p:spPr>
        <p:txBody>
          <a:bodyPr/>
          <a:lstStyle/>
          <a:p>
            <a:pPr eaLnBrk="0" hangingPunct="0">
              <a:defRPr/>
            </a:pPr>
            <a:r>
              <a:rPr lang="en-US" sz="3600" dirty="0">
                <a:solidFill>
                  <a:srgbClr val="55617C"/>
                </a:solidFill>
                <a:effectLst>
                  <a:outerShdw blurRad="50000" dist="30000" dir="5400000" algn="tl" rotWithShape="0">
                    <a:srgbClr val="000000">
                      <a:alpha val="30000"/>
                    </a:srgbClr>
                  </a:outerShdw>
                </a:effectLst>
                <a:latin typeface="+mj-lt"/>
                <a:ea typeface="+mj-ea"/>
                <a:cs typeface="+mj-cs"/>
              </a:rPr>
              <a:t>Findings from Newton, et al.</a:t>
            </a:r>
          </a:p>
        </p:txBody>
      </p:sp>
      <p:sp>
        <p:nvSpPr>
          <p:cNvPr id="7"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p:cNvSpPr>
            <a:spLocks noGrp="1"/>
          </p:cNvSpPr>
          <p:nvPr>
            <p:ph type="sldNum" sz="quarter" idx="12"/>
          </p:nvPr>
        </p:nvSpPr>
        <p:spPr>
          <a:xfrm>
            <a:off x="8458200" y="6248400"/>
            <a:ext cx="460375" cy="476250"/>
          </a:xfrm>
        </p:spPr>
        <p:txBody>
          <a:bodyPr/>
          <a:lstStyle/>
          <a:p>
            <a:fld id="{F7BF03DE-ABAD-4BCC-BBF1-31EE163312E8}" type="slidenum">
              <a:rPr lang="en-US"/>
              <a:pPr/>
              <a:t>30</a:t>
            </a:fld>
            <a:endParaRPr lang="en-US" dirty="0"/>
          </a:p>
        </p:txBody>
      </p:sp>
      <p:sp>
        <p:nvSpPr>
          <p:cNvPr id="27652" name="Rectangle 4"/>
          <p:cNvSpPr>
            <a:spLocks noGrp="1" noRot="1" noChangeArrowheads="1"/>
          </p:cNvSpPr>
          <p:nvPr>
            <p:ph type="title"/>
          </p:nvPr>
        </p:nvSpPr>
        <p:spPr>
          <a:xfrm>
            <a:off x="1143000" y="304800"/>
            <a:ext cx="7546975" cy="1143000"/>
          </a:xfrm>
        </p:spPr>
        <p:txBody>
          <a:bodyPr>
            <a:normAutofit fontScale="90000"/>
          </a:bodyPr>
          <a:lstStyle/>
          <a:p>
            <a:r>
              <a:rPr lang="en-US" sz="4000" dirty="0"/>
              <a:t>% of Teachers Whose </a:t>
            </a:r>
            <a:r>
              <a:rPr lang="en-US" sz="4000" dirty="0" smtClean="0"/>
              <a:t>Effectiveness </a:t>
            </a:r>
            <a:r>
              <a:rPr lang="en-US" sz="4000" dirty="0"/>
              <a:t>Ratings Change </a:t>
            </a:r>
            <a:r>
              <a:rPr lang="en-US" sz="4000" dirty="0" smtClean="0"/>
              <a:t>…</a:t>
            </a:r>
            <a:endParaRPr lang="en-US" sz="4000" dirty="0"/>
          </a:p>
        </p:txBody>
      </p:sp>
      <p:graphicFrame>
        <p:nvGraphicFramePr>
          <p:cNvPr id="27680" name="Group 32"/>
          <p:cNvGraphicFramePr>
            <a:graphicFrameLocks noGrp="1"/>
          </p:cNvGraphicFramePr>
          <p:nvPr>
            <p:ph type="tbl" idx="1"/>
          </p:nvPr>
        </p:nvGraphicFramePr>
        <p:xfrm>
          <a:off x="1600200" y="1828800"/>
          <a:ext cx="6858000" cy="4038600"/>
        </p:xfrm>
        <a:graphic>
          <a:graphicData uri="http://schemas.openxmlformats.org/drawingml/2006/table">
            <a:tbl>
              <a:tblPr/>
              <a:tblGrid>
                <a:gridCol w="1715137"/>
                <a:gridCol w="1713863"/>
                <a:gridCol w="1715137"/>
                <a:gridCol w="1713863"/>
              </a:tblGrid>
              <a:tr h="10103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By at least 1 decile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By at least 2 deciles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By at least 3 deciles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937">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Across models*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56-80%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12-33%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0-14%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03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Across courses*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85-100%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54-92%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39-54%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937">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Across years*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74-93%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45-63%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19-41%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7682" name="Text Box 34"/>
          <p:cNvSpPr txBox="1">
            <a:spLocks noChangeArrowheads="1"/>
          </p:cNvSpPr>
          <p:nvPr/>
        </p:nvSpPr>
        <p:spPr bwMode="auto">
          <a:xfrm>
            <a:off x="1524000" y="6096000"/>
            <a:ext cx="4191000" cy="400110"/>
          </a:xfrm>
          <a:prstGeom prst="rect">
            <a:avLst/>
          </a:prstGeom>
          <a:noFill/>
          <a:ln w="9525">
            <a:noFill/>
            <a:miter lim="800000"/>
            <a:headEnd/>
            <a:tailEnd/>
          </a:ln>
          <a:effectLst/>
        </p:spPr>
        <p:txBody>
          <a:bodyPr>
            <a:spAutoFit/>
          </a:bodyPr>
          <a:lstStyle/>
          <a:p>
            <a:pPr>
              <a:spcBef>
                <a:spcPct val="50000"/>
              </a:spcBef>
            </a:pPr>
            <a:r>
              <a:rPr lang="en-US" sz="2000" dirty="0">
                <a:latin typeface="+mj-lt"/>
              </a:rPr>
              <a:t>*Depending on the model</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a:xfrm>
            <a:off x="8534400" y="6248400"/>
            <a:ext cx="460375" cy="476250"/>
          </a:xfrm>
        </p:spPr>
        <p:txBody>
          <a:bodyPr/>
          <a:lstStyle/>
          <a:p>
            <a:fld id="{347DADC8-876E-44E5-BF8B-AF3CEB200C55}" type="slidenum">
              <a:rPr lang="en-US"/>
              <a:pPr/>
              <a:t>31</a:t>
            </a:fld>
            <a:endParaRPr lang="en-US" dirty="0"/>
          </a:p>
        </p:txBody>
      </p:sp>
      <p:sp>
        <p:nvSpPr>
          <p:cNvPr id="10242" name="Rectangle 2"/>
          <p:cNvSpPr>
            <a:spLocks noGrp="1" noRot="1" noChangeArrowheads="1"/>
          </p:cNvSpPr>
          <p:nvPr>
            <p:ph type="title"/>
          </p:nvPr>
        </p:nvSpPr>
        <p:spPr>
          <a:xfrm>
            <a:off x="1142999" y="228600"/>
            <a:ext cx="7699375" cy="1143000"/>
          </a:xfrm>
        </p:spPr>
        <p:txBody>
          <a:bodyPr>
            <a:normAutofit fontScale="90000"/>
          </a:bodyPr>
          <a:lstStyle/>
          <a:p>
            <a:r>
              <a:rPr lang="en-US" sz="4000" dirty="0"/>
              <a:t>One Extreme Case: </a:t>
            </a:r>
            <a:r>
              <a:rPr lang="en-US" sz="4000" dirty="0" smtClean="0"/>
              <a:t/>
            </a:r>
            <a:br>
              <a:rPr lang="en-US" sz="4000" dirty="0" smtClean="0"/>
            </a:br>
            <a:r>
              <a:rPr lang="en-US" sz="4000" dirty="0" smtClean="0"/>
              <a:t>An </a:t>
            </a:r>
            <a:r>
              <a:rPr lang="en-US" sz="4000" dirty="0"/>
              <a:t>English language arts teacher</a:t>
            </a:r>
          </a:p>
        </p:txBody>
      </p:sp>
      <p:graphicFrame>
        <p:nvGraphicFramePr>
          <p:cNvPr id="10244" name="Object 4"/>
          <p:cNvGraphicFramePr>
            <a:graphicFrameLocks noChangeAspect="1"/>
          </p:cNvGraphicFramePr>
          <p:nvPr>
            <p:ph sz="quarter" idx="1"/>
          </p:nvPr>
        </p:nvGraphicFramePr>
        <p:xfrm>
          <a:off x="1066800" y="1447800"/>
          <a:ext cx="3989387" cy="2514600"/>
        </p:xfrm>
        <a:graphic>
          <a:graphicData uri="http://schemas.openxmlformats.org/presentationml/2006/ole">
            <p:oleObj spid="_x0000_s1026" name="Chart" r:id="rId4" imgW="4038719" imgH="2209919" progId="MSGraph.Chart.8">
              <p:embed followColorScheme="full"/>
            </p:oleObj>
          </a:graphicData>
        </a:graphic>
      </p:graphicFrame>
      <p:graphicFrame>
        <p:nvGraphicFramePr>
          <p:cNvPr id="10245" name="Object 5"/>
          <p:cNvGraphicFramePr>
            <a:graphicFrameLocks noChangeAspect="1"/>
          </p:cNvGraphicFramePr>
          <p:nvPr>
            <p:ph sz="quarter" idx="2"/>
          </p:nvPr>
        </p:nvGraphicFramePr>
        <p:xfrm>
          <a:off x="1143000" y="3657600"/>
          <a:ext cx="3983037" cy="2895600"/>
        </p:xfrm>
        <a:graphic>
          <a:graphicData uri="http://schemas.openxmlformats.org/presentationml/2006/ole">
            <p:oleObj spid="_x0000_s1027" name="Chart" r:id="rId5" imgW="4038719" imgH="2200275" progId="MSGraph.Chart.8">
              <p:embed followColorScheme="full"/>
            </p:oleObj>
          </a:graphicData>
        </a:graphic>
      </p:graphicFrame>
      <p:sp>
        <p:nvSpPr>
          <p:cNvPr id="10246" name="Rectangle 6"/>
          <p:cNvSpPr>
            <a:spLocks noGrp="1" noRot="1" noChangeArrowheads="1"/>
          </p:cNvSpPr>
          <p:nvPr>
            <p:ph type="body" sz="half" idx="3"/>
          </p:nvPr>
        </p:nvSpPr>
        <p:spPr>
          <a:xfrm>
            <a:off x="5257800" y="1600200"/>
            <a:ext cx="3429000" cy="4724400"/>
          </a:xfrm>
        </p:spPr>
        <p:txBody>
          <a:bodyPr/>
          <a:lstStyle/>
          <a:p>
            <a:pPr>
              <a:lnSpc>
                <a:spcPct val="110000"/>
              </a:lnSpc>
            </a:pPr>
            <a:r>
              <a:rPr lang="en-US" sz="2400" dirty="0"/>
              <a:t>Comprehensive high school</a:t>
            </a:r>
          </a:p>
          <a:p>
            <a:pPr>
              <a:lnSpc>
                <a:spcPct val="110000"/>
              </a:lnSpc>
            </a:pPr>
            <a:r>
              <a:rPr lang="en-US" sz="2400" dirty="0"/>
              <a:t>Not a beginning teacher</a:t>
            </a:r>
          </a:p>
          <a:p>
            <a:pPr>
              <a:lnSpc>
                <a:spcPct val="110000"/>
              </a:lnSpc>
            </a:pPr>
            <a:r>
              <a:rPr lang="en-US" sz="2400" dirty="0"/>
              <a:t>White</a:t>
            </a:r>
          </a:p>
          <a:p>
            <a:pPr>
              <a:lnSpc>
                <a:spcPct val="110000"/>
              </a:lnSpc>
            </a:pPr>
            <a:r>
              <a:rPr lang="en-US" sz="2400" dirty="0"/>
              <a:t>Teaching English I</a:t>
            </a:r>
          </a:p>
          <a:p>
            <a:pPr>
              <a:lnSpc>
                <a:spcPct val="110000"/>
              </a:lnSpc>
            </a:pPr>
            <a:r>
              <a:rPr lang="en-US" sz="2400" dirty="0" smtClean="0"/>
              <a:t>Estimates control </a:t>
            </a:r>
            <a:r>
              <a:rPr lang="en-US" sz="2400" dirty="0"/>
              <a:t>for:</a:t>
            </a:r>
          </a:p>
          <a:p>
            <a:pPr lvl="1">
              <a:lnSpc>
                <a:spcPct val="110000"/>
              </a:lnSpc>
            </a:pPr>
            <a:r>
              <a:rPr lang="en-US" sz="2400" dirty="0"/>
              <a:t>Prior achievement</a:t>
            </a:r>
          </a:p>
          <a:p>
            <a:pPr lvl="1">
              <a:lnSpc>
                <a:spcPct val="110000"/>
              </a:lnSpc>
            </a:pPr>
            <a:r>
              <a:rPr lang="en-US" sz="2400" dirty="0"/>
              <a:t>Demographics</a:t>
            </a:r>
          </a:p>
          <a:p>
            <a:pPr lvl="1">
              <a:lnSpc>
                <a:spcPct val="110000"/>
              </a:lnSpc>
            </a:pPr>
            <a:r>
              <a:rPr lang="en-US" sz="2400" dirty="0"/>
              <a:t>School fixed effect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a:defRPr/>
            </a:pPr>
            <a:r>
              <a:rPr lang="en-US" sz="3200" smtClean="0"/>
              <a:t>Teacher “effectiveness” bounces around from one year to the next</a:t>
            </a:r>
            <a:endParaRPr lang="en-US" sz="3200" dirty="0"/>
          </a:p>
        </p:txBody>
      </p:sp>
      <p:sp>
        <p:nvSpPr>
          <p:cNvPr id="94211" name="Content Placeholder 2"/>
          <p:cNvSpPr>
            <a:spLocks noGrp="1"/>
          </p:cNvSpPr>
          <p:nvPr>
            <p:ph idx="4294967295"/>
          </p:nvPr>
        </p:nvSpPr>
        <p:spPr>
          <a:xfrm>
            <a:off x="1435100" y="1676400"/>
            <a:ext cx="7499350" cy="4572000"/>
          </a:xfrm>
        </p:spPr>
        <p:txBody>
          <a:bodyPr/>
          <a:lstStyle/>
          <a:p>
            <a:r>
              <a:rPr lang="en-US" sz="2800" smtClean="0"/>
              <a:t>Value-added estimates are extremely noisy.</a:t>
            </a:r>
          </a:p>
          <a:p>
            <a:r>
              <a:rPr lang="en-US" sz="2800" smtClean="0"/>
              <a:t>Consider classification of teachers into 5 categories (A-F) in two consecutive years.</a:t>
            </a:r>
          </a:p>
        </p:txBody>
      </p:sp>
      <p:sp>
        <p:nvSpPr>
          <p:cNvPr id="4" name="Slide Number Placeholder 3"/>
          <p:cNvSpPr txBox="1">
            <a:spLocks noGrp="1"/>
          </p:cNvSpPr>
          <p:nvPr/>
        </p:nvSpPr>
        <p:spPr>
          <a:xfrm>
            <a:off x="8613775" y="6305550"/>
            <a:ext cx="457200" cy="476250"/>
          </a:xfrm>
          <a:prstGeom prst="rect">
            <a:avLst/>
          </a:prstGeom>
          <a:noFill/>
        </p:spPr>
        <p:txBody>
          <a:bodyPr anchor="b"/>
          <a:lstStyle/>
          <a:p>
            <a:pPr algn="ctr" fontAlgn="auto">
              <a:spcBef>
                <a:spcPts val="0"/>
              </a:spcBef>
              <a:spcAft>
                <a:spcPts val="0"/>
              </a:spcAft>
              <a:defRPr/>
            </a:pPr>
            <a:fld id="{44DB9506-41F8-4339-ACCC-C2E707E143A5}" type="slidenum">
              <a:rPr lang="en-US" sz="1200">
                <a:solidFill>
                  <a:schemeClr val="bg2">
                    <a:shade val="50000"/>
                    <a:satMod val="200000"/>
                  </a:schemeClr>
                </a:solidFill>
                <a:latin typeface="+mn-lt"/>
              </a:rPr>
              <a:pPr algn="ctr" fontAlgn="auto">
                <a:spcBef>
                  <a:spcPts val="0"/>
                </a:spcBef>
                <a:spcAft>
                  <a:spcPts val="0"/>
                </a:spcAft>
                <a:defRPr/>
              </a:pPr>
              <a:t>32</a:t>
            </a:fld>
            <a:endParaRPr lang="en-US" sz="1200" dirty="0">
              <a:solidFill>
                <a:schemeClr val="bg2">
                  <a:shade val="50000"/>
                  <a:satMod val="200000"/>
                </a:schemeClr>
              </a:solidFill>
              <a:latin typeface="+mn-lt"/>
            </a:endParaRPr>
          </a:p>
        </p:txBody>
      </p:sp>
      <p:graphicFrame>
        <p:nvGraphicFramePr>
          <p:cNvPr id="94213" name="Chart 4"/>
          <p:cNvGraphicFramePr>
            <a:graphicFrameLocks/>
          </p:cNvGraphicFramePr>
          <p:nvPr/>
        </p:nvGraphicFramePr>
        <p:xfrm>
          <a:off x="2209800" y="3886200"/>
          <a:ext cx="6629400" cy="2184400"/>
        </p:xfrm>
        <a:graphic>
          <a:graphicData uri="http://schemas.openxmlformats.org/presentationml/2006/ole">
            <p:oleObj spid="_x0000_s62466" r:id="rId4" imgW="6626926" imgH="2182557" progId="Excel.Sheet.8">
              <p:embed/>
            </p:oleObj>
          </a:graphicData>
        </a:graphic>
      </p:graphicFrame>
      <p:sp>
        <p:nvSpPr>
          <p:cNvPr id="94214" name="TextBox 5"/>
          <p:cNvSpPr txBox="1">
            <a:spLocks noChangeArrowheads="1"/>
          </p:cNvSpPr>
          <p:nvPr/>
        </p:nvSpPr>
        <p:spPr bwMode="auto">
          <a:xfrm>
            <a:off x="1066800" y="3505200"/>
            <a:ext cx="1295400" cy="646113"/>
          </a:xfrm>
          <a:prstGeom prst="rect">
            <a:avLst/>
          </a:prstGeom>
          <a:noFill/>
          <a:ln w="9525">
            <a:noFill/>
            <a:miter lim="800000"/>
            <a:headEnd/>
            <a:tailEnd/>
          </a:ln>
        </p:spPr>
        <p:txBody>
          <a:bodyPr>
            <a:spAutoFit/>
          </a:bodyPr>
          <a:lstStyle/>
          <a:p>
            <a:r>
              <a:rPr lang="en-US"/>
              <a:t>Grade in first year:</a:t>
            </a:r>
          </a:p>
        </p:txBody>
      </p:sp>
      <p:sp>
        <p:nvSpPr>
          <p:cNvPr id="94215" name="TextBox 6"/>
          <p:cNvSpPr txBox="1">
            <a:spLocks noChangeArrowheads="1"/>
          </p:cNvSpPr>
          <p:nvPr/>
        </p:nvSpPr>
        <p:spPr bwMode="auto">
          <a:xfrm>
            <a:off x="1600200" y="4191000"/>
            <a:ext cx="381000" cy="381000"/>
          </a:xfrm>
          <a:prstGeom prst="rect">
            <a:avLst/>
          </a:prstGeom>
          <a:noFill/>
          <a:ln w="9525">
            <a:noFill/>
            <a:miter lim="800000"/>
            <a:headEnd/>
            <a:tailEnd/>
          </a:ln>
        </p:spPr>
        <p:txBody>
          <a:bodyPr>
            <a:spAutoFit/>
          </a:bodyPr>
          <a:lstStyle/>
          <a:p>
            <a:r>
              <a:rPr lang="en-US"/>
              <a:t>A</a:t>
            </a:r>
          </a:p>
        </p:txBody>
      </p:sp>
      <p:sp>
        <p:nvSpPr>
          <p:cNvPr id="94216" name="TextBox 7"/>
          <p:cNvSpPr txBox="1">
            <a:spLocks noChangeArrowheads="1"/>
          </p:cNvSpPr>
          <p:nvPr/>
        </p:nvSpPr>
        <p:spPr bwMode="auto">
          <a:xfrm>
            <a:off x="1600200" y="4876800"/>
            <a:ext cx="381000" cy="381000"/>
          </a:xfrm>
          <a:prstGeom prst="rect">
            <a:avLst/>
          </a:prstGeom>
          <a:noFill/>
          <a:ln w="9525">
            <a:noFill/>
            <a:miter lim="800000"/>
            <a:headEnd/>
            <a:tailEnd/>
          </a:ln>
        </p:spPr>
        <p:txBody>
          <a:bodyPr>
            <a:spAutoFit/>
          </a:bodyPr>
          <a:lstStyle/>
          <a:p>
            <a:r>
              <a:rPr lang="en-US"/>
              <a:t>F</a:t>
            </a:r>
          </a:p>
        </p:txBody>
      </p:sp>
      <p:sp>
        <p:nvSpPr>
          <p:cNvPr id="94217" name="TextBox 8"/>
          <p:cNvSpPr txBox="1">
            <a:spLocks noChangeArrowheads="1"/>
          </p:cNvSpPr>
          <p:nvPr/>
        </p:nvSpPr>
        <p:spPr bwMode="auto">
          <a:xfrm>
            <a:off x="4267200" y="3581400"/>
            <a:ext cx="3276600" cy="369888"/>
          </a:xfrm>
          <a:prstGeom prst="rect">
            <a:avLst/>
          </a:prstGeom>
          <a:noFill/>
          <a:ln w="9525">
            <a:noFill/>
            <a:miter lim="800000"/>
            <a:headEnd/>
            <a:tailEnd/>
          </a:ln>
        </p:spPr>
        <p:txBody>
          <a:bodyPr>
            <a:spAutoFit/>
          </a:bodyPr>
          <a:lstStyle/>
          <a:p>
            <a:r>
              <a:rPr lang="en-US"/>
              <a:t>Grade in second year:</a:t>
            </a:r>
          </a:p>
        </p:txBody>
      </p:sp>
      <p:sp>
        <p:nvSpPr>
          <p:cNvPr id="94218" name="TextBox 9"/>
          <p:cNvSpPr txBox="1">
            <a:spLocks noChangeArrowheads="1"/>
          </p:cNvSpPr>
          <p:nvPr/>
        </p:nvSpPr>
        <p:spPr bwMode="auto">
          <a:xfrm>
            <a:off x="7924800" y="4191000"/>
            <a:ext cx="381000" cy="381000"/>
          </a:xfrm>
          <a:prstGeom prst="rect">
            <a:avLst/>
          </a:prstGeom>
          <a:noFill/>
          <a:ln w="9525">
            <a:noFill/>
            <a:miter lim="800000"/>
            <a:headEnd/>
            <a:tailEnd/>
          </a:ln>
        </p:spPr>
        <p:txBody>
          <a:bodyPr>
            <a:spAutoFit/>
          </a:bodyPr>
          <a:lstStyle/>
          <a:p>
            <a:r>
              <a:rPr lang="en-US"/>
              <a:t>F</a:t>
            </a:r>
          </a:p>
        </p:txBody>
      </p:sp>
      <p:sp>
        <p:nvSpPr>
          <p:cNvPr id="94219" name="TextBox 10"/>
          <p:cNvSpPr txBox="1">
            <a:spLocks noChangeArrowheads="1"/>
          </p:cNvSpPr>
          <p:nvPr/>
        </p:nvSpPr>
        <p:spPr bwMode="auto">
          <a:xfrm>
            <a:off x="6934200" y="4191000"/>
            <a:ext cx="381000" cy="381000"/>
          </a:xfrm>
          <a:prstGeom prst="rect">
            <a:avLst/>
          </a:prstGeom>
          <a:noFill/>
          <a:ln w="9525">
            <a:noFill/>
            <a:miter lim="800000"/>
            <a:headEnd/>
            <a:tailEnd/>
          </a:ln>
        </p:spPr>
        <p:txBody>
          <a:bodyPr>
            <a:spAutoFit/>
          </a:bodyPr>
          <a:lstStyle/>
          <a:p>
            <a:r>
              <a:rPr lang="en-US"/>
              <a:t>D</a:t>
            </a:r>
          </a:p>
        </p:txBody>
      </p:sp>
      <p:sp>
        <p:nvSpPr>
          <p:cNvPr id="94220" name="TextBox 11"/>
          <p:cNvSpPr txBox="1">
            <a:spLocks noChangeArrowheads="1"/>
          </p:cNvSpPr>
          <p:nvPr/>
        </p:nvSpPr>
        <p:spPr bwMode="auto">
          <a:xfrm>
            <a:off x="5867400" y="4191000"/>
            <a:ext cx="381000" cy="381000"/>
          </a:xfrm>
          <a:prstGeom prst="rect">
            <a:avLst/>
          </a:prstGeom>
          <a:noFill/>
          <a:ln w="9525">
            <a:noFill/>
            <a:miter lim="800000"/>
            <a:headEnd/>
            <a:tailEnd/>
          </a:ln>
        </p:spPr>
        <p:txBody>
          <a:bodyPr>
            <a:spAutoFit/>
          </a:bodyPr>
          <a:lstStyle/>
          <a:p>
            <a:r>
              <a:rPr lang="en-US"/>
              <a:t>C</a:t>
            </a:r>
          </a:p>
        </p:txBody>
      </p:sp>
      <p:sp>
        <p:nvSpPr>
          <p:cNvPr id="94221" name="TextBox 12"/>
          <p:cNvSpPr txBox="1">
            <a:spLocks noChangeArrowheads="1"/>
          </p:cNvSpPr>
          <p:nvPr/>
        </p:nvSpPr>
        <p:spPr bwMode="auto">
          <a:xfrm>
            <a:off x="4343400" y="4191000"/>
            <a:ext cx="381000" cy="381000"/>
          </a:xfrm>
          <a:prstGeom prst="rect">
            <a:avLst/>
          </a:prstGeom>
          <a:noFill/>
          <a:ln w="9525">
            <a:noFill/>
            <a:miter lim="800000"/>
            <a:headEnd/>
            <a:tailEnd/>
          </a:ln>
        </p:spPr>
        <p:txBody>
          <a:bodyPr>
            <a:spAutoFit/>
          </a:bodyPr>
          <a:lstStyle/>
          <a:p>
            <a:r>
              <a:rPr lang="en-US"/>
              <a:t>B</a:t>
            </a:r>
          </a:p>
        </p:txBody>
      </p:sp>
      <p:sp>
        <p:nvSpPr>
          <p:cNvPr id="94222" name="TextBox 13"/>
          <p:cNvSpPr txBox="1">
            <a:spLocks noChangeArrowheads="1"/>
          </p:cNvSpPr>
          <p:nvPr/>
        </p:nvSpPr>
        <p:spPr bwMode="auto">
          <a:xfrm>
            <a:off x="2819400" y="4191000"/>
            <a:ext cx="381000" cy="381000"/>
          </a:xfrm>
          <a:prstGeom prst="rect">
            <a:avLst/>
          </a:prstGeom>
          <a:noFill/>
          <a:ln w="9525">
            <a:noFill/>
            <a:miter lim="800000"/>
            <a:headEnd/>
            <a:tailEnd/>
          </a:ln>
        </p:spPr>
        <p:txBody>
          <a:bodyPr>
            <a:spAutoFit/>
          </a:bodyPr>
          <a:lstStyle/>
          <a:p>
            <a:r>
              <a:rPr lang="en-US"/>
              <a:t>A</a:t>
            </a:r>
          </a:p>
        </p:txBody>
      </p:sp>
      <p:sp>
        <p:nvSpPr>
          <p:cNvPr id="94223" name="TextBox 14"/>
          <p:cNvSpPr txBox="1">
            <a:spLocks noChangeArrowheads="1"/>
          </p:cNvSpPr>
          <p:nvPr/>
        </p:nvSpPr>
        <p:spPr bwMode="auto">
          <a:xfrm>
            <a:off x="7391400" y="4876800"/>
            <a:ext cx="381000" cy="381000"/>
          </a:xfrm>
          <a:prstGeom prst="rect">
            <a:avLst/>
          </a:prstGeom>
          <a:noFill/>
          <a:ln w="9525">
            <a:noFill/>
            <a:miter lim="800000"/>
            <a:headEnd/>
            <a:tailEnd/>
          </a:ln>
        </p:spPr>
        <p:txBody>
          <a:bodyPr>
            <a:spAutoFit/>
          </a:bodyPr>
          <a:lstStyle/>
          <a:p>
            <a:r>
              <a:rPr lang="en-US"/>
              <a:t>F</a:t>
            </a:r>
          </a:p>
        </p:txBody>
      </p:sp>
      <p:sp>
        <p:nvSpPr>
          <p:cNvPr id="94224" name="TextBox 15"/>
          <p:cNvSpPr txBox="1">
            <a:spLocks noChangeArrowheads="1"/>
          </p:cNvSpPr>
          <p:nvPr/>
        </p:nvSpPr>
        <p:spPr bwMode="auto">
          <a:xfrm>
            <a:off x="6019800" y="4876800"/>
            <a:ext cx="381000" cy="381000"/>
          </a:xfrm>
          <a:prstGeom prst="rect">
            <a:avLst/>
          </a:prstGeom>
          <a:noFill/>
          <a:ln w="9525">
            <a:noFill/>
            <a:miter lim="800000"/>
            <a:headEnd/>
            <a:tailEnd/>
          </a:ln>
        </p:spPr>
        <p:txBody>
          <a:bodyPr>
            <a:spAutoFit/>
          </a:bodyPr>
          <a:lstStyle/>
          <a:p>
            <a:r>
              <a:rPr lang="en-US"/>
              <a:t>D</a:t>
            </a:r>
          </a:p>
        </p:txBody>
      </p:sp>
      <p:sp>
        <p:nvSpPr>
          <p:cNvPr id="94225" name="TextBox 16"/>
          <p:cNvSpPr txBox="1">
            <a:spLocks noChangeArrowheads="1"/>
          </p:cNvSpPr>
          <p:nvPr/>
        </p:nvSpPr>
        <p:spPr bwMode="auto">
          <a:xfrm>
            <a:off x="4800600" y="4876800"/>
            <a:ext cx="381000" cy="381000"/>
          </a:xfrm>
          <a:prstGeom prst="rect">
            <a:avLst/>
          </a:prstGeom>
          <a:noFill/>
          <a:ln w="9525">
            <a:noFill/>
            <a:miter lim="800000"/>
            <a:headEnd/>
            <a:tailEnd/>
          </a:ln>
        </p:spPr>
        <p:txBody>
          <a:bodyPr>
            <a:spAutoFit/>
          </a:bodyPr>
          <a:lstStyle/>
          <a:p>
            <a:r>
              <a:rPr lang="en-US"/>
              <a:t>C</a:t>
            </a:r>
          </a:p>
        </p:txBody>
      </p:sp>
      <p:sp>
        <p:nvSpPr>
          <p:cNvPr id="94226" name="TextBox 17"/>
          <p:cNvSpPr txBox="1">
            <a:spLocks noChangeArrowheads="1"/>
          </p:cNvSpPr>
          <p:nvPr/>
        </p:nvSpPr>
        <p:spPr bwMode="auto">
          <a:xfrm>
            <a:off x="3657600" y="4876800"/>
            <a:ext cx="381000" cy="381000"/>
          </a:xfrm>
          <a:prstGeom prst="rect">
            <a:avLst/>
          </a:prstGeom>
          <a:noFill/>
          <a:ln w="9525">
            <a:noFill/>
            <a:miter lim="800000"/>
            <a:headEnd/>
            <a:tailEnd/>
          </a:ln>
        </p:spPr>
        <p:txBody>
          <a:bodyPr>
            <a:spAutoFit/>
          </a:bodyPr>
          <a:lstStyle/>
          <a:p>
            <a:r>
              <a:rPr lang="en-US"/>
              <a:t>B</a:t>
            </a:r>
          </a:p>
        </p:txBody>
      </p:sp>
      <p:sp>
        <p:nvSpPr>
          <p:cNvPr id="94227" name="TextBox 18"/>
          <p:cNvSpPr txBox="1">
            <a:spLocks noChangeArrowheads="1"/>
          </p:cNvSpPr>
          <p:nvPr/>
        </p:nvSpPr>
        <p:spPr bwMode="auto">
          <a:xfrm>
            <a:off x="2819400" y="4876800"/>
            <a:ext cx="381000" cy="381000"/>
          </a:xfrm>
          <a:prstGeom prst="rect">
            <a:avLst/>
          </a:prstGeom>
          <a:noFill/>
          <a:ln w="9525">
            <a:noFill/>
            <a:miter lim="800000"/>
            <a:headEnd/>
            <a:tailEnd/>
          </a:ln>
        </p:spPr>
        <p:txBody>
          <a:bodyPr>
            <a:spAutoFit/>
          </a:bodyPr>
          <a:lstStyle/>
          <a:p>
            <a:r>
              <a:rPr lang="en-US"/>
              <a:t>A</a:t>
            </a:r>
          </a:p>
        </p:txBody>
      </p:sp>
      <p:sp>
        <p:nvSpPr>
          <p:cNvPr id="94228" name="TextBox 19"/>
          <p:cNvSpPr txBox="1">
            <a:spLocks noChangeArrowheads="1"/>
          </p:cNvSpPr>
          <p:nvPr/>
        </p:nvSpPr>
        <p:spPr bwMode="auto">
          <a:xfrm>
            <a:off x="1219200" y="6248400"/>
            <a:ext cx="6611938" cy="363538"/>
          </a:xfrm>
          <a:prstGeom prst="rect">
            <a:avLst/>
          </a:prstGeom>
          <a:noFill/>
          <a:ln w="9525">
            <a:noFill/>
            <a:miter lim="800000"/>
            <a:headEnd/>
            <a:tailEnd/>
          </a:ln>
        </p:spPr>
        <p:txBody>
          <a:bodyPr/>
          <a:lstStyle/>
          <a:p>
            <a:r>
              <a:rPr lang="en-US" sz="1100">
                <a:latin typeface="Gill Sans MT" pitchFamily="34" charset="0"/>
              </a:rPr>
              <a:t>Average across 5 Florida districts.  Grades A-F correspond to quintiles 1-5.  Source:  Sass (2008</a:t>
            </a:r>
            <a:r>
              <a:rPr lang="en-US" sz="1100" smtClean="0">
                <a:latin typeface="Gill Sans MT" pitchFamily="34" charset="0"/>
              </a:rPr>
              <a:t>).</a:t>
            </a:r>
            <a:br>
              <a:rPr lang="en-US" sz="1100" smtClean="0">
                <a:latin typeface="Gill Sans MT" pitchFamily="34" charset="0"/>
              </a:rPr>
            </a:br>
            <a:r>
              <a:rPr lang="en-US" sz="1100" smtClean="0">
                <a:latin typeface="Gill Sans MT" pitchFamily="34" charset="0"/>
              </a:rPr>
              <a:t>Thanks to Jesse Rothstein for the original version of this slide.</a:t>
            </a:r>
            <a:endParaRPr lang="en-US" sz="1100">
              <a:latin typeface="Gill Sans MT" pitchFamily="34" charset="0"/>
            </a:endParaRPr>
          </a:p>
          <a:p>
            <a:endParaRPr lang="en-US" sz="1100">
              <a:latin typeface="Gill Sans MT"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19200" y="152400"/>
            <a:ext cx="7499350" cy="1143000"/>
          </a:xfrm>
        </p:spPr>
        <p:txBody>
          <a:bodyPr/>
          <a:lstStyle/>
          <a:p>
            <a:pPr>
              <a:defRPr/>
            </a:pPr>
            <a:r>
              <a:rPr lang="en-US" sz="3200" dirty="0" smtClean="0"/>
              <a:t>Many teachers indicated as effective or ineffective in one year are not for others</a:t>
            </a:r>
            <a:endParaRPr lang="en-US" sz="3200" dirty="0"/>
          </a:p>
        </p:txBody>
      </p:sp>
      <p:sp>
        <p:nvSpPr>
          <p:cNvPr id="95235" name="Content Placeholder 2"/>
          <p:cNvSpPr>
            <a:spLocks noGrp="1"/>
          </p:cNvSpPr>
          <p:nvPr>
            <p:ph idx="4294967295"/>
          </p:nvPr>
        </p:nvSpPr>
        <p:spPr>
          <a:xfrm>
            <a:off x="1435100" y="1524000"/>
            <a:ext cx="7499350" cy="4572000"/>
          </a:xfrm>
        </p:spPr>
        <p:txBody>
          <a:bodyPr/>
          <a:lstStyle/>
          <a:p>
            <a:r>
              <a:rPr lang="en-US" sz="2800" i="1" smtClean="0"/>
              <a:t>27% of  “A” teachers one year get D or F next year.  45% get C or lower.</a:t>
            </a:r>
          </a:p>
          <a:p>
            <a:r>
              <a:rPr lang="en-US" sz="2800" i="1" smtClean="0"/>
              <a:t>30% of “F” teachers one year get A or B next year.  51% get C or better.</a:t>
            </a:r>
          </a:p>
        </p:txBody>
      </p:sp>
      <p:sp>
        <p:nvSpPr>
          <p:cNvPr id="4" name="Slide Number Placeholder 3"/>
          <p:cNvSpPr txBox="1">
            <a:spLocks noGrp="1"/>
          </p:cNvSpPr>
          <p:nvPr/>
        </p:nvSpPr>
        <p:spPr>
          <a:xfrm>
            <a:off x="8613775" y="6305550"/>
            <a:ext cx="457200" cy="476250"/>
          </a:xfrm>
          <a:prstGeom prst="rect">
            <a:avLst/>
          </a:prstGeom>
          <a:noFill/>
        </p:spPr>
        <p:txBody>
          <a:bodyPr anchor="b"/>
          <a:lstStyle/>
          <a:p>
            <a:pPr algn="ctr" fontAlgn="auto">
              <a:spcBef>
                <a:spcPts val="0"/>
              </a:spcBef>
              <a:spcAft>
                <a:spcPts val="0"/>
              </a:spcAft>
              <a:defRPr/>
            </a:pPr>
            <a:fld id="{F208F92F-26CE-4A60-ACF7-1366B04D0930}" type="slidenum">
              <a:rPr lang="en-US" sz="1200">
                <a:solidFill>
                  <a:schemeClr val="bg2">
                    <a:shade val="50000"/>
                    <a:satMod val="200000"/>
                  </a:schemeClr>
                </a:solidFill>
                <a:latin typeface="+mn-lt"/>
              </a:rPr>
              <a:pPr algn="ctr" fontAlgn="auto">
                <a:spcBef>
                  <a:spcPts val="0"/>
                </a:spcBef>
                <a:spcAft>
                  <a:spcPts val="0"/>
                </a:spcAft>
                <a:defRPr/>
              </a:pPr>
              <a:t>33</a:t>
            </a:fld>
            <a:endParaRPr lang="en-US" sz="1200" dirty="0">
              <a:solidFill>
                <a:schemeClr val="bg2">
                  <a:shade val="50000"/>
                  <a:satMod val="200000"/>
                </a:schemeClr>
              </a:solidFill>
              <a:latin typeface="+mn-lt"/>
            </a:endParaRPr>
          </a:p>
        </p:txBody>
      </p:sp>
      <p:sp>
        <p:nvSpPr>
          <p:cNvPr id="21" name="Slide Number Placeholder 3"/>
          <p:cNvSpPr txBox="1">
            <a:spLocks/>
          </p:cNvSpPr>
          <p:nvPr/>
        </p:nvSpPr>
        <p:spPr>
          <a:xfrm>
            <a:off x="8613775" y="6305550"/>
            <a:ext cx="457200" cy="476250"/>
          </a:xfrm>
          <a:prstGeom prst="rect">
            <a:avLst/>
          </a:prstGeom>
        </p:spPr>
        <p:txBody>
          <a:bodyPr anchor="b"/>
          <a:lstStyle/>
          <a:p>
            <a:pPr algn="ctr" fontAlgn="auto">
              <a:spcBef>
                <a:spcPts val="0"/>
              </a:spcBef>
              <a:spcAft>
                <a:spcPts val="0"/>
              </a:spcAft>
              <a:defRPr/>
            </a:pPr>
            <a:fld id="{F4435AA1-4ECA-42B4-B122-1762FDAE1AE7}" type="slidenum">
              <a:rPr lang="en-US" sz="1200">
                <a:solidFill>
                  <a:schemeClr val="bg2">
                    <a:shade val="50000"/>
                    <a:satMod val="200000"/>
                  </a:schemeClr>
                </a:solidFill>
                <a:latin typeface="+mn-lt"/>
              </a:rPr>
              <a:pPr algn="ctr" fontAlgn="auto">
                <a:spcBef>
                  <a:spcPts val="0"/>
                </a:spcBef>
                <a:spcAft>
                  <a:spcPts val="0"/>
                </a:spcAft>
                <a:defRPr/>
              </a:pPr>
              <a:t>33</a:t>
            </a:fld>
            <a:endParaRPr lang="en-US" sz="1200" dirty="0">
              <a:solidFill>
                <a:schemeClr val="bg2">
                  <a:shade val="50000"/>
                  <a:satMod val="200000"/>
                </a:schemeClr>
              </a:solidFill>
              <a:latin typeface="+mn-lt"/>
            </a:endParaRPr>
          </a:p>
        </p:txBody>
      </p:sp>
      <p:graphicFrame>
        <p:nvGraphicFramePr>
          <p:cNvPr id="95238" name="Chart 21"/>
          <p:cNvGraphicFramePr>
            <a:graphicFrameLocks/>
          </p:cNvGraphicFramePr>
          <p:nvPr/>
        </p:nvGraphicFramePr>
        <p:xfrm>
          <a:off x="2209800" y="3886200"/>
          <a:ext cx="6629400" cy="2184400"/>
        </p:xfrm>
        <a:graphic>
          <a:graphicData uri="http://schemas.openxmlformats.org/presentationml/2006/ole">
            <p:oleObj spid="_x0000_s63490" r:id="rId4" imgW="6626926" imgH="2182557" progId="Excel.Sheet.8">
              <p:embed/>
            </p:oleObj>
          </a:graphicData>
        </a:graphic>
      </p:graphicFrame>
      <p:sp>
        <p:nvSpPr>
          <p:cNvPr id="95239" name="TextBox 22"/>
          <p:cNvSpPr txBox="1">
            <a:spLocks noChangeArrowheads="1"/>
          </p:cNvSpPr>
          <p:nvPr/>
        </p:nvSpPr>
        <p:spPr bwMode="auto">
          <a:xfrm>
            <a:off x="1066800" y="3505200"/>
            <a:ext cx="1295400" cy="646113"/>
          </a:xfrm>
          <a:prstGeom prst="rect">
            <a:avLst/>
          </a:prstGeom>
          <a:noFill/>
          <a:ln w="9525">
            <a:noFill/>
            <a:miter lim="800000"/>
            <a:headEnd/>
            <a:tailEnd/>
          </a:ln>
        </p:spPr>
        <p:txBody>
          <a:bodyPr>
            <a:spAutoFit/>
          </a:bodyPr>
          <a:lstStyle/>
          <a:p>
            <a:r>
              <a:rPr lang="en-US"/>
              <a:t>Grade in first year:</a:t>
            </a:r>
          </a:p>
        </p:txBody>
      </p:sp>
      <p:sp>
        <p:nvSpPr>
          <p:cNvPr id="95240" name="TextBox 23"/>
          <p:cNvSpPr txBox="1">
            <a:spLocks noChangeArrowheads="1"/>
          </p:cNvSpPr>
          <p:nvPr/>
        </p:nvSpPr>
        <p:spPr bwMode="auto">
          <a:xfrm>
            <a:off x="1600200" y="4191000"/>
            <a:ext cx="381000" cy="381000"/>
          </a:xfrm>
          <a:prstGeom prst="rect">
            <a:avLst/>
          </a:prstGeom>
          <a:noFill/>
          <a:ln w="9525">
            <a:noFill/>
            <a:miter lim="800000"/>
            <a:headEnd/>
            <a:tailEnd/>
          </a:ln>
        </p:spPr>
        <p:txBody>
          <a:bodyPr>
            <a:spAutoFit/>
          </a:bodyPr>
          <a:lstStyle/>
          <a:p>
            <a:r>
              <a:rPr lang="en-US"/>
              <a:t>A</a:t>
            </a:r>
          </a:p>
        </p:txBody>
      </p:sp>
      <p:sp>
        <p:nvSpPr>
          <p:cNvPr id="95241" name="TextBox 24"/>
          <p:cNvSpPr txBox="1">
            <a:spLocks noChangeArrowheads="1"/>
          </p:cNvSpPr>
          <p:nvPr/>
        </p:nvSpPr>
        <p:spPr bwMode="auto">
          <a:xfrm>
            <a:off x="1600200" y="4876800"/>
            <a:ext cx="381000" cy="381000"/>
          </a:xfrm>
          <a:prstGeom prst="rect">
            <a:avLst/>
          </a:prstGeom>
          <a:noFill/>
          <a:ln w="9525">
            <a:noFill/>
            <a:miter lim="800000"/>
            <a:headEnd/>
            <a:tailEnd/>
          </a:ln>
        </p:spPr>
        <p:txBody>
          <a:bodyPr>
            <a:spAutoFit/>
          </a:bodyPr>
          <a:lstStyle/>
          <a:p>
            <a:r>
              <a:rPr lang="en-US"/>
              <a:t>F</a:t>
            </a:r>
          </a:p>
        </p:txBody>
      </p:sp>
      <p:sp>
        <p:nvSpPr>
          <p:cNvPr id="95242" name="TextBox 25"/>
          <p:cNvSpPr txBox="1">
            <a:spLocks noChangeArrowheads="1"/>
          </p:cNvSpPr>
          <p:nvPr/>
        </p:nvSpPr>
        <p:spPr bwMode="auto">
          <a:xfrm>
            <a:off x="4267200" y="3581400"/>
            <a:ext cx="3276600" cy="369888"/>
          </a:xfrm>
          <a:prstGeom prst="rect">
            <a:avLst/>
          </a:prstGeom>
          <a:noFill/>
          <a:ln w="9525">
            <a:noFill/>
            <a:miter lim="800000"/>
            <a:headEnd/>
            <a:tailEnd/>
          </a:ln>
        </p:spPr>
        <p:txBody>
          <a:bodyPr>
            <a:spAutoFit/>
          </a:bodyPr>
          <a:lstStyle/>
          <a:p>
            <a:r>
              <a:rPr lang="en-US"/>
              <a:t>Grade in second year:</a:t>
            </a:r>
          </a:p>
        </p:txBody>
      </p:sp>
      <p:sp>
        <p:nvSpPr>
          <p:cNvPr id="95243" name="TextBox 26"/>
          <p:cNvSpPr txBox="1">
            <a:spLocks noChangeArrowheads="1"/>
          </p:cNvSpPr>
          <p:nvPr/>
        </p:nvSpPr>
        <p:spPr bwMode="auto">
          <a:xfrm>
            <a:off x="7924800" y="4191000"/>
            <a:ext cx="381000" cy="381000"/>
          </a:xfrm>
          <a:prstGeom prst="rect">
            <a:avLst/>
          </a:prstGeom>
          <a:noFill/>
          <a:ln w="9525">
            <a:noFill/>
            <a:miter lim="800000"/>
            <a:headEnd/>
            <a:tailEnd/>
          </a:ln>
        </p:spPr>
        <p:txBody>
          <a:bodyPr>
            <a:spAutoFit/>
          </a:bodyPr>
          <a:lstStyle/>
          <a:p>
            <a:r>
              <a:rPr lang="en-US"/>
              <a:t>F</a:t>
            </a:r>
          </a:p>
        </p:txBody>
      </p:sp>
      <p:sp>
        <p:nvSpPr>
          <p:cNvPr id="95244" name="TextBox 27"/>
          <p:cNvSpPr txBox="1">
            <a:spLocks noChangeArrowheads="1"/>
          </p:cNvSpPr>
          <p:nvPr/>
        </p:nvSpPr>
        <p:spPr bwMode="auto">
          <a:xfrm>
            <a:off x="6934200" y="4191000"/>
            <a:ext cx="381000" cy="381000"/>
          </a:xfrm>
          <a:prstGeom prst="rect">
            <a:avLst/>
          </a:prstGeom>
          <a:noFill/>
          <a:ln w="9525">
            <a:noFill/>
            <a:miter lim="800000"/>
            <a:headEnd/>
            <a:tailEnd/>
          </a:ln>
        </p:spPr>
        <p:txBody>
          <a:bodyPr>
            <a:spAutoFit/>
          </a:bodyPr>
          <a:lstStyle/>
          <a:p>
            <a:r>
              <a:rPr lang="en-US"/>
              <a:t>D</a:t>
            </a:r>
          </a:p>
        </p:txBody>
      </p:sp>
      <p:sp>
        <p:nvSpPr>
          <p:cNvPr id="95245" name="TextBox 28"/>
          <p:cNvSpPr txBox="1">
            <a:spLocks noChangeArrowheads="1"/>
          </p:cNvSpPr>
          <p:nvPr/>
        </p:nvSpPr>
        <p:spPr bwMode="auto">
          <a:xfrm>
            <a:off x="5867400" y="4191000"/>
            <a:ext cx="381000" cy="381000"/>
          </a:xfrm>
          <a:prstGeom prst="rect">
            <a:avLst/>
          </a:prstGeom>
          <a:noFill/>
          <a:ln w="9525">
            <a:noFill/>
            <a:miter lim="800000"/>
            <a:headEnd/>
            <a:tailEnd/>
          </a:ln>
        </p:spPr>
        <p:txBody>
          <a:bodyPr>
            <a:spAutoFit/>
          </a:bodyPr>
          <a:lstStyle/>
          <a:p>
            <a:r>
              <a:rPr lang="en-US"/>
              <a:t>C</a:t>
            </a:r>
          </a:p>
        </p:txBody>
      </p:sp>
      <p:sp>
        <p:nvSpPr>
          <p:cNvPr id="95246" name="TextBox 29"/>
          <p:cNvSpPr txBox="1">
            <a:spLocks noChangeArrowheads="1"/>
          </p:cNvSpPr>
          <p:nvPr/>
        </p:nvSpPr>
        <p:spPr bwMode="auto">
          <a:xfrm>
            <a:off x="4343400" y="4191000"/>
            <a:ext cx="381000" cy="381000"/>
          </a:xfrm>
          <a:prstGeom prst="rect">
            <a:avLst/>
          </a:prstGeom>
          <a:noFill/>
          <a:ln w="9525">
            <a:noFill/>
            <a:miter lim="800000"/>
            <a:headEnd/>
            <a:tailEnd/>
          </a:ln>
        </p:spPr>
        <p:txBody>
          <a:bodyPr>
            <a:spAutoFit/>
          </a:bodyPr>
          <a:lstStyle/>
          <a:p>
            <a:r>
              <a:rPr lang="en-US"/>
              <a:t>B</a:t>
            </a:r>
          </a:p>
        </p:txBody>
      </p:sp>
      <p:sp>
        <p:nvSpPr>
          <p:cNvPr id="95247" name="TextBox 30"/>
          <p:cNvSpPr txBox="1">
            <a:spLocks noChangeArrowheads="1"/>
          </p:cNvSpPr>
          <p:nvPr/>
        </p:nvSpPr>
        <p:spPr bwMode="auto">
          <a:xfrm>
            <a:off x="2819400" y="4191000"/>
            <a:ext cx="381000" cy="381000"/>
          </a:xfrm>
          <a:prstGeom prst="rect">
            <a:avLst/>
          </a:prstGeom>
          <a:noFill/>
          <a:ln w="9525">
            <a:noFill/>
            <a:miter lim="800000"/>
            <a:headEnd/>
            <a:tailEnd/>
          </a:ln>
        </p:spPr>
        <p:txBody>
          <a:bodyPr>
            <a:spAutoFit/>
          </a:bodyPr>
          <a:lstStyle/>
          <a:p>
            <a:r>
              <a:rPr lang="en-US"/>
              <a:t>A</a:t>
            </a:r>
          </a:p>
        </p:txBody>
      </p:sp>
      <p:sp>
        <p:nvSpPr>
          <p:cNvPr id="95248" name="TextBox 31"/>
          <p:cNvSpPr txBox="1">
            <a:spLocks noChangeArrowheads="1"/>
          </p:cNvSpPr>
          <p:nvPr/>
        </p:nvSpPr>
        <p:spPr bwMode="auto">
          <a:xfrm>
            <a:off x="7391400" y="4876800"/>
            <a:ext cx="381000" cy="381000"/>
          </a:xfrm>
          <a:prstGeom prst="rect">
            <a:avLst/>
          </a:prstGeom>
          <a:noFill/>
          <a:ln w="9525">
            <a:noFill/>
            <a:miter lim="800000"/>
            <a:headEnd/>
            <a:tailEnd/>
          </a:ln>
        </p:spPr>
        <p:txBody>
          <a:bodyPr>
            <a:spAutoFit/>
          </a:bodyPr>
          <a:lstStyle/>
          <a:p>
            <a:r>
              <a:rPr lang="en-US"/>
              <a:t>F</a:t>
            </a:r>
          </a:p>
        </p:txBody>
      </p:sp>
      <p:sp>
        <p:nvSpPr>
          <p:cNvPr id="95249" name="TextBox 32"/>
          <p:cNvSpPr txBox="1">
            <a:spLocks noChangeArrowheads="1"/>
          </p:cNvSpPr>
          <p:nvPr/>
        </p:nvSpPr>
        <p:spPr bwMode="auto">
          <a:xfrm>
            <a:off x="6019800" y="4876800"/>
            <a:ext cx="381000" cy="381000"/>
          </a:xfrm>
          <a:prstGeom prst="rect">
            <a:avLst/>
          </a:prstGeom>
          <a:noFill/>
          <a:ln w="9525">
            <a:noFill/>
            <a:miter lim="800000"/>
            <a:headEnd/>
            <a:tailEnd/>
          </a:ln>
        </p:spPr>
        <p:txBody>
          <a:bodyPr>
            <a:spAutoFit/>
          </a:bodyPr>
          <a:lstStyle/>
          <a:p>
            <a:r>
              <a:rPr lang="en-US"/>
              <a:t>D</a:t>
            </a:r>
          </a:p>
        </p:txBody>
      </p:sp>
      <p:sp>
        <p:nvSpPr>
          <p:cNvPr id="95250" name="TextBox 33"/>
          <p:cNvSpPr txBox="1">
            <a:spLocks noChangeArrowheads="1"/>
          </p:cNvSpPr>
          <p:nvPr/>
        </p:nvSpPr>
        <p:spPr bwMode="auto">
          <a:xfrm>
            <a:off x="4800600" y="4876800"/>
            <a:ext cx="381000" cy="381000"/>
          </a:xfrm>
          <a:prstGeom prst="rect">
            <a:avLst/>
          </a:prstGeom>
          <a:noFill/>
          <a:ln w="9525">
            <a:noFill/>
            <a:miter lim="800000"/>
            <a:headEnd/>
            <a:tailEnd/>
          </a:ln>
        </p:spPr>
        <p:txBody>
          <a:bodyPr>
            <a:spAutoFit/>
          </a:bodyPr>
          <a:lstStyle/>
          <a:p>
            <a:r>
              <a:rPr lang="en-US"/>
              <a:t>C</a:t>
            </a:r>
          </a:p>
        </p:txBody>
      </p:sp>
      <p:sp>
        <p:nvSpPr>
          <p:cNvPr id="95251" name="TextBox 34"/>
          <p:cNvSpPr txBox="1">
            <a:spLocks noChangeArrowheads="1"/>
          </p:cNvSpPr>
          <p:nvPr/>
        </p:nvSpPr>
        <p:spPr bwMode="auto">
          <a:xfrm>
            <a:off x="3657600" y="4876800"/>
            <a:ext cx="381000" cy="381000"/>
          </a:xfrm>
          <a:prstGeom prst="rect">
            <a:avLst/>
          </a:prstGeom>
          <a:noFill/>
          <a:ln w="9525">
            <a:noFill/>
            <a:miter lim="800000"/>
            <a:headEnd/>
            <a:tailEnd/>
          </a:ln>
        </p:spPr>
        <p:txBody>
          <a:bodyPr>
            <a:spAutoFit/>
          </a:bodyPr>
          <a:lstStyle/>
          <a:p>
            <a:r>
              <a:rPr lang="en-US"/>
              <a:t>B</a:t>
            </a:r>
          </a:p>
        </p:txBody>
      </p:sp>
      <p:sp>
        <p:nvSpPr>
          <p:cNvPr id="95252" name="TextBox 35"/>
          <p:cNvSpPr txBox="1">
            <a:spLocks noChangeArrowheads="1"/>
          </p:cNvSpPr>
          <p:nvPr/>
        </p:nvSpPr>
        <p:spPr bwMode="auto">
          <a:xfrm>
            <a:off x="2819400" y="4876800"/>
            <a:ext cx="381000" cy="381000"/>
          </a:xfrm>
          <a:prstGeom prst="rect">
            <a:avLst/>
          </a:prstGeom>
          <a:noFill/>
          <a:ln w="9525">
            <a:noFill/>
            <a:miter lim="800000"/>
            <a:headEnd/>
            <a:tailEnd/>
          </a:ln>
        </p:spPr>
        <p:txBody>
          <a:bodyPr>
            <a:spAutoFit/>
          </a:bodyPr>
          <a:lstStyle/>
          <a:p>
            <a:r>
              <a:rPr lang="en-US"/>
              <a:t>A</a:t>
            </a:r>
          </a:p>
        </p:txBody>
      </p:sp>
      <p:sp>
        <p:nvSpPr>
          <p:cNvPr id="95253" name="TextBox 37"/>
          <p:cNvSpPr txBox="1">
            <a:spLocks noChangeArrowheads="1"/>
          </p:cNvSpPr>
          <p:nvPr/>
        </p:nvSpPr>
        <p:spPr bwMode="auto">
          <a:xfrm>
            <a:off x="1219200" y="6248400"/>
            <a:ext cx="6611938" cy="363538"/>
          </a:xfrm>
          <a:prstGeom prst="rect">
            <a:avLst/>
          </a:prstGeom>
          <a:noFill/>
          <a:ln w="9525">
            <a:noFill/>
            <a:miter lim="800000"/>
            <a:headEnd/>
            <a:tailEnd/>
          </a:ln>
        </p:spPr>
        <p:txBody>
          <a:bodyPr/>
          <a:lstStyle/>
          <a:p>
            <a:r>
              <a:rPr lang="en-US" sz="1100">
                <a:latin typeface="Gill Sans MT" pitchFamily="34" charset="0"/>
              </a:rPr>
              <a:t>Average across 5 Florida districts.  Grades A-F correspond to quintiles 1-5.  Source:  Sass (2008</a:t>
            </a:r>
            <a:r>
              <a:rPr lang="en-US" sz="1100" smtClean="0">
                <a:latin typeface="Gill Sans MT" pitchFamily="34" charset="0"/>
              </a:rPr>
              <a:t>).</a:t>
            </a:r>
            <a:br>
              <a:rPr lang="en-US" sz="1100" smtClean="0">
                <a:latin typeface="Gill Sans MT" pitchFamily="34" charset="0"/>
              </a:rPr>
            </a:br>
            <a:r>
              <a:rPr lang="en-US" sz="1100" smtClean="0">
                <a:latin typeface="Gill Sans MT" pitchFamily="34" charset="0"/>
              </a:rPr>
              <a:t>Thanks to Jesse Rothstein for the original version of this slide.</a:t>
            </a:r>
            <a:endParaRPr lang="en-US" sz="1100">
              <a:latin typeface="Gill Sans MT" pitchFamily="34" charset="0"/>
            </a:endParaRPr>
          </a:p>
          <a:p>
            <a:endParaRPr lang="en-US" sz="1100">
              <a:latin typeface="Gill Sans MT"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smtClean="0"/>
              <a:t>Examining the Evidence</a:t>
            </a:r>
            <a:endParaRPr lang="en-US" sz="4400" dirty="0" smtClean="0"/>
          </a:p>
        </p:txBody>
      </p:sp>
      <p:sp>
        <p:nvSpPr>
          <p:cNvPr id="3" name="Content Placeholder 2"/>
          <p:cNvSpPr>
            <a:spLocks noGrp="1"/>
          </p:cNvSpPr>
          <p:nvPr>
            <p:ph idx="1"/>
          </p:nvPr>
        </p:nvSpPr>
        <p:spPr>
          <a:xfrm>
            <a:off x="1371600" y="1752600"/>
            <a:ext cx="7499350" cy="4419600"/>
          </a:xfrm>
        </p:spPr>
        <p:txBody>
          <a:bodyPr/>
          <a:lstStyle/>
          <a:p>
            <a:r>
              <a:rPr lang="en-US" dirty="0" smtClean="0"/>
              <a:t>Stability of “effectiveness” estimates</a:t>
            </a:r>
          </a:p>
          <a:p>
            <a:pPr lvl="1"/>
            <a:r>
              <a:rPr lang="en-US" sz="2400" i="1" dirty="0" smtClean="0"/>
              <a:t>That first “simplified assumption”</a:t>
            </a:r>
          </a:p>
          <a:p>
            <a:r>
              <a:rPr lang="en-US" dirty="0" smtClean="0">
                <a:solidFill>
                  <a:srgbClr val="C00000"/>
                </a:solidFill>
              </a:rPr>
              <a:t>Problems with the tests</a:t>
            </a:r>
          </a:p>
          <a:p>
            <a:pPr lvl="1"/>
            <a:r>
              <a:rPr lang="en-US" sz="2400" i="1" dirty="0" smtClean="0">
                <a:solidFill>
                  <a:srgbClr val="C00000"/>
                </a:solidFill>
              </a:rPr>
              <a:t>That second “simplified assumption”</a:t>
            </a:r>
            <a:endParaRPr lang="en-US" sz="2400" dirty="0" smtClean="0">
              <a:solidFill>
                <a:srgbClr val="C00000"/>
              </a:solidFill>
            </a:endParaRPr>
          </a:p>
          <a:p>
            <a:r>
              <a:rPr lang="en-US" smtClean="0"/>
              <a:t>Strongly Ignorable Treatment Assignment</a:t>
            </a:r>
          </a:p>
          <a:p>
            <a:r>
              <a:rPr lang="en-US" smtClean="0"/>
              <a:t>Professional </a:t>
            </a:r>
            <a:r>
              <a:rPr lang="en-US" dirty="0" smtClean="0"/>
              <a:t>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7</a:t>
            </a:r>
            <a:r>
              <a:rPr lang="en-US" baseline="30000" smtClean="0"/>
              <a:t>th</a:t>
            </a:r>
            <a:r>
              <a:rPr lang="en-US" smtClean="0"/>
              <a:t> Grade History /</a:t>
            </a:r>
            <a:br>
              <a:rPr lang="en-US" smtClean="0"/>
            </a:br>
            <a:r>
              <a:rPr lang="en-US" smtClean="0"/>
              <a:t>Social Studies</a:t>
            </a:r>
            <a:endParaRPr lang="en-US"/>
          </a:p>
        </p:txBody>
      </p:sp>
      <p:sp>
        <p:nvSpPr>
          <p:cNvPr id="5" name="Text Box 5"/>
          <p:cNvSpPr txBox="1">
            <a:spLocks noChangeArrowheads="1"/>
          </p:cNvSpPr>
          <p:nvPr/>
        </p:nvSpPr>
        <p:spPr bwMode="auto">
          <a:xfrm>
            <a:off x="1447800" y="2667000"/>
            <a:ext cx="7467600" cy="3293209"/>
          </a:xfrm>
          <a:prstGeom prst="rect">
            <a:avLst/>
          </a:prstGeom>
          <a:noFill/>
          <a:ln w="12700">
            <a:noFill/>
            <a:miter lim="800000"/>
            <a:headEnd/>
            <a:tailEnd/>
          </a:ln>
        </p:spPr>
        <p:txBody>
          <a:bodyPr>
            <a:spAutoFit/>
          </a:bodyPr>
          <a:lstStyle/>
          <a:p>
            <a:pPr>
              <a:spcBef>
                <a:spcPct val="50000"/>
              </a:spcBef>
            </a:pPr>
            <a:r>
              <a:rPr lang="en-US" sz="2800" b="1" i="0" smtClean="0"/>
              <a:t>WH7.8.5.</a:t>
            </a:r>
            <a:endParaRPr lang="en-US" sz="2800" b="1" i="0"/>
          </a:p>
          <a:p>
            <a:pPr>
              <a:spcBef>
                <a:spcPct val="50000"/>
              </a:spcBef>
            </a:pPr>
            <a:r>
              <a:rPr lang="en-US" i="0" smtClean="0"/>
              <a:t>Detail advances made in literature, the arts, science, mathematics, cartography, engineering, and the understanding of human anatomy and astronomy (e.g., by Dante Alighieri, Leonardo da Vinci, Michelangelo di Buonarroti Simoni, Johann Gutenberg, William Shakespeare).</a:t>
            </a:r>
            <a:endParaRPr lang="en-US" i="0"/>
          </a:p>
        </p:txBody>
      </p:sp>
      <p:sp>
        <p:nvSpPr>
          <p:cNvPr id="4"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543800" cy="762000"/>
          </a:xfrm>
        </p:spPr>
        <p:txBody>
          <a:bodyPr>
            <a:normAutofit/>
          </a:bodyPr>
          <a:lstStyle/>
          <a:p>
            <a:r>
              <a:rPr lang="en-US" sz="3900" smtClean="0"/>
              <a:t>Item Testing WH7.8.5</a:t>
            </a:r>
            <a:endParaRPr lang="en-US" sz="3900"/>
          </a:p>
        </p:txBody>
      </p:sp>
      <p:pic>
        <p:nvPicPr>
          <p:cNvPr id="50178" name="Picture 2"/>
          <p:cNvPicPr>
            <a:picLocks noChangeAspect="1" noChangeArrowheads="1"/>
          </p:cNvPicPr>
          <p:nvPr/>
        </p:nvPicPr>
        <p:blipFill>
          <a:blip r:embed="rId3" cstate="print"/>
          <a:srcRect/>
          <a:stretch>
            <a:fillRect/>
          </a:stretch>
        </p:blipFill>
        <p:spPr bwMode="auto">
          <a:xfrm>
            <a:off x="2209800" y="1066800"/>
            <a:ext cx="4449665" cy="5334000"/>
          </a:xfrm>
          <a:prstGeom prst="rect">
            <a:avLst/>
          </a:prstGeom>
          <a:noFill/>
          <a:ln w="12700" cap="flat" cmpd="sng">
            <a:noFill/>
            <a:prstDash val="solid"/>
            <a:miter lim="800000"/>
            <a:headEnd/>
            <a:tailEnd/>
          </a:ln>
        </p:spPr>
      </p:pic>
      <p:sp>
        <p:nvSpPr>
          <p:cNvPr id="4"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smtClean="0"/>
              <a:t>11</a:t>
            </a:r>
            <a:r>
              <a:rPr lang="en-US" baseline="30000" dirty="0" smtClean="0"/>
              <a:t>th</a:t>
            </a:r>
            <a:r>
              <a:rPr lang="en-US" dirty="0" smtClean="0"/>
              <a:t> Grade History/</a:t>
            </a:r>
            <a:br>
              <a:rPr lang="en-US" dirty="0" smtClean="0"/>
            </a:br>
            <a:r>
              <a:rPr lang="en-US" dirty="0" smtClean="0"/>
              <a:t>Social Studies</a:t>
            </a:r>
          </a:p>
        </p:txBody>
      </p:sp>
      <p:sp>
        <p:nvSpPr>
          <p:cNvPr id="17411" name="Text Box 3"/>
          <p:cNvSpPr txBox="1">
            <a:spLocks noChangeArrowheads="1"/>
          </p:cNvSpPr>
          <p:nvPr/>
        </p:nvSpPr>
        <p:spPr bwMode="auto">
          <a:xfrm>
            <a:off x="1295400" y="2667000"/>
            <a:ext cx="7467600" cy="1908215"/>
          </a:xfrm>
          <a:prstGeom prst="rect">
            <a:avLst/>
          </a:prstGeom>
          <a:noFill/>
          <a:ln w="12700">
            <a:noFill/>
            <a:miter lim="800000"/>
            <a:headEnd/>
            <a:tailEnd/>
          </a:ln>
        </p:spPr>
        <p:txBody>
          <a:bodyPr>
            <a:spAutoFit/>
          </a:bodyPr>
          <a:lstStyle/>
          <a:p>
            <a:pPr>
              <a:spcBef>
                <a:spcPct val="50000"/>
              </a:spcBef>
            </a:pPr>
            <a:r>
              <a:rPr lang="en-US" sz="2800" b="1" dirty="0"/>
              <a:t>US11.11.2.</a:t>
            </a:r>
            <a:endParaRPr lang="en-US" dirty="0"/>
          </a:p>
          <a:p>
            <a:pPr>
              <a:spcBef>
                <a:spcPct val="50000"/>
              </a:spcBef>
            </a:pPr>
            <a:r>
              <a:rPr lang="en-US" sz="2000" dirty="0"/>
              <a:t>Discuss the significant domestic policy speeches of Truman, Eisenhower, Kennedy, Johnson, Nixon, Carter, Reagan, Bush, and Clinton (e.g., education, civil rights, economic policy, environmental policy).</a:t>
            </a:r>
          </a:p>
        </p:txBody>
      </p:sp>
      <p:sp>
        <p:nvSpPr>
          <p:cNvPr id="4"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295400" y="457200"/>
            <a:ext cx="7543800" cy="838200"/>
          </a:xfrm>
        </p:spPr>
        <p:txBody>
          <a:bodyPr>
            <a:normAutofit/>
          </a:bodyPr>
          <a:lstStyle/>
          <a:p>
            <a:r>
              <a:rPr lang="en-US" sz="3900" smtClean="0"/>
              <a:t>Item Testing US11.11.2</a:t>
            </a:r>
          </a:p>
        </p:txBody>
      </p:sp>
      <p:pic>
        <p:nvPicPr>
          <p:cNvPr id="7173" name="Picture 5"/>
          <p:cNvPicPr>
            <a:picLocks noChangeAspect="1" noChangeArrowheads="1"/>
          </p:cNvPicPr>
          <p:nvPr/>
        </p:nvPicPr>
        <p:blipFill>
          <a:blip r:embed="rId3" cstate="print"/>
          <a:srcRect/>
          <a:stretch>
            <a:fillRect/>
          </a:stretch>
        </p:blipFill>
        <p:spPr bwMode="auto">
          <a:xfrm>
            <a:off x="1905000" y="1219200"/>
            <a:ext cx="4648200" cy="5402281"/>
          </a:xfrm>
          <a:prstGeom prst="rect">
            <a:avLst/>
          </a:prstGeom>
          <a:noFill/>
          <a:ln w="12700" cap="flat" cmpd="sng">
            <a:noFill/>
            <a:prstDash val="solid"/>
            <a:miter lim="800000"/>
            <a:headEnd/>
            <a:tailEnd/>
          </a:ln>
        </p:spPr>
      </p:pic>
      <p:sp>
        <p:nvSpPr>
          <p:cNvPr id="4"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dirty="0" smtClean="0"/>
              <a:t>9</a:t>
            </a:r>
            <a:r>
              <a:rPr lang="en-US" baseline="30000" dirty="0" smtClean="0"/>
              <a:t>th</a:t>
            </a:r>
            <a:r>
              <a:rPr lang="en-US" dirty="0" smtClean="0"/>
              <a:t> Grade English-</a:t>
            </a:r>
            <a:br>
              <a:rPr lang="en-US" dirty="0" smtClean="0"/>
            </a:br>
            <a:r>
              <a:rPr lang="en-US" dirty="0" smtClean="0"/>
              <a:t>Language Arts</a:t>
            </a:r>
          </a:p>
        </p:txBody>
      </p:sp>
      <p:sp>
        <p:nvSpPr>
          <p:cNvPr id="19459" name="Text Box 3"/>
          <p:cNvSpPr txBox="1">
            <a:spLocks noChangeArrowheads="1"/>
          </p:cNvSpPr>
          <p:nvPr/>
        </p:nvSpPr>
        <p:spPr bwMode="auto">
          <a:xfrm>
            <a:off x="1371600" y="2362200"/>
            <a:ext cx="7467600" cy="2523768"/>
          </a:xfrm>
          <a:prstGeom prst="rect">
            <a:avLst/>
          </a:prstGeom>
          <a:noFill/>
          <a:ln w="12700">
            <a:noFill/>
            <a:miter lim="800000"/>
            <a:headEnd/>
            <a:tailEnd/>
          </a:ln>
        </p:spPr>
        <p:txBody>
          <a:bodyPr wrap="square">
            <a:spAutoFit/>
          </a:bodyPr>
          <a:lstStyle/>
          <a:p>
            <a:pPr>
              <a:spcBef>
                <a:spcPct val="50000"/>
              </a:spcBef>
            </a:pPr>
            <a:r>
              <a:rPr lang="en-US" sz="2800" b="1" dirty="0"/>
              <a:t>9RC2.8</a:t>
            </a:r>
            <a:endParaRPr lang="en-US" dirty="0"/>
          </a:p>
          <a:p>
            <a:pPr>
              <a:spcBef>
                <a:spcPct val="50000"/>
              </a:spcBef>
            </a:pPr>
            <a:r>
              <a:rPr lang="en-US" sz="2000" b="1" dirty="0"/>
              <a:t>Expository Critique:</a:t>
            </a:r>
            <a:r>
              <a:rPr lang="en-US" sz="2000" dirty="0"/>
              <a:t> Evaluate the credibility of an author’s argument or defense of a claim by critiquing the relationship between generalizations and evidence, the comprehensiveness of evidence, and the way in which the author’s intent affects the structure and tone of the text (e.g., in professional journals, editorials, political speeches, primary source material).</a:t>
            </a:r>
          </a:p>
        </p:txBody>
      </p:sp>
      <p:sp>
        <p:nvSpPr>
          <p:cNvPr id="4"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295400" y="533400"/>
            <a:ext cx="7543800" cy="914400"/>
          </a:xfrm>
        </p:spPr>
        <p:txBody>
          <a:bodyPr/>
          <a:lstStyle/>
          <a:p>
            <a:r>
              <a:rPr lang="en-US" dirty="0" smtClean="0"/>
              <a:t>Item Testing 9RC2.8</a:t>
            </a:r>
          </a:p>
        </p:txBody>
      </p:sp>
      <p:pic>
        <p:nvPicPr>
          <p:cNvPr id="20483" name="Picture 5"/>
          <p:cNvPicPr>
            <a:picLocks noChangeAspect="1" noChangeArrowheads="1"/>
          </p:cNvPicPr>
          <p:nvPr/>
        </p:nvPicPr>
        <p:blipFill>
          <a:blip r:embed="rId3" cstate="print"/>
          <a:srcRect/>
          <a:stretch>
            <a:fillRect/>
          </a:stretch>
        </p:blipFill>
        <p:spPr bwMode="auto">
          <a:xfrm>
            <a:off x="2133600" y="1600200"/>
            <a:ext cx="4984750" cy="5086350"/>
          </a:xfrm>
          <a:prstGeom prst="rect">
            <a:avLst/>
          </a:prstGeom>
          <a:noFill/>
          <a:ln w="12700">
            <a:noFill/>
            <a:miter lim="800000"/>
            <a:headEnd/>
            <a:tailEnd/>
          </a:ln>
        </p:spPr>
      </p:pic>
      <p:cxnSp>
        <p:nvCxnSpPr>
          <p:cNvPr id="7" name="Straight Connector 6"/>
          <p:cNvCxnSpPr/>
          <p:nvPr/>
        </p:nvCxnSpPr>
        <p:spPr>
          <a:xfrm>
            <a:off x="4846320" y="4922520"/>
            <a:ext cx="1447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667000" y="2743200"/>
            <a:ext cx="1447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40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smtClean="0"/>
              <a:t>Algebra I</a:t>
            </a:r>
          </a:p>
        </p:txBody>
      </p:sp>
      <p:sp>
        <p:nvSpPr>
          <p:cNvPr id="23555" name="Text Box 3"/>
          <p:cNvSpPr txBox="1">
            <a:spLocks noChangeArrowheads="1"/>
          </p:cNvSpPr>
          <p:nvPr/>
        </p:nvSpPr>
        <p:spPr bwMode="auto">
          <a:xfrm>
            <a:off x="1371600" y="2667000"/>
            <a:ext cx="6934200" cy="1600438"/>
          </a:xfrm>
          <a:prstGeom prst="rect">
            <a:avLst/>
          </a:prstGeom>
          <a:noFill/>
          <a:ln w="12700">
            <a:noFill/>
            <a:miter lim="800000"/>
            <a:headEnd/>
            <a:tailEnd/>
          </a:ln>
        </p:spPr>
        <p:txBody>
          <a:bodyPr wrap="square">
            <a:spAutoFit/>
          </a:bodyPr>
          <a:lstStyle/>
          <a:p>
            <a:pPr>
              <a:spcBef>
                <a:spcPct val="50000"/>
              </a:spcBef>
            </a:pPr>
            <a:r>
              <a:rPr lang="en-US" sz="2800" b="1" dirty="0"/>
              <a:t>25.1</a:t>
            </a:r>
          </a:p>
          <a:p>
            <a:pPr>
              <a:spcBef>
                <a:spcPct val="50000"/>
              </a:spcBef>
            </a:pPr>
            <a:r>
              <a:rPr lang="en-US" sz="2000" dirty="0"/>
              <a:t>Students use properties of numbers to construct simple, valid arguments (direct and indirect) for, or formulate counterexamples to, claimed assertions.</a:t>
            </a:r>
          </a:p>
        </p:txBody>
      </p:sp>
      <p:sp>
        <p:nvSpPr>
          <p:cNvPr id="4"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371600" y="457200"/>
            <a:ext cx="7543800" cy="914400"/>
          </a:xfrm>
        </p:spPr>
        <p:txBody>
          <a:bodyPr/>
          <a:lstStyle/>
          <a:p>
            <a:r>
              <a:rPr lang="en-US" dirty="0" smtClean="0"/>
              <a:t>Item Testing 25.1</a:t>
            </a:r>
          </a:p>
        </p:txBody>
      </p:sp>
      <p:pic>
        <p:nvPicPr>
          <p:cNvPr id="24579" name="Picture 5"/>
          <p:cNvPicPr>
            <a:picLocks noChangeAspect="1" noChangeArrowheads="1"/>
          </p:cNvPicPr>
          <p:nvPr/>
        </p:nvPicPr>
        <p:blipFill>
          <a:blip r:embed="rId3" cstate="print"/>
          <a:srcRect/>
          <a:stretch>
            <a:fillRect/>
          </a:stretch>
        </p:blipFill>
        <p:spPr bwMode="auto">
          <a:xfrm>
            <a:off x="2057400" y="1371600"/>
            <a:ext cx="5105400" cy="4919663"/>
          </a:xfrm>
          <a:prstGeom prst="rect">
            <a:avLst/>
          </a:prstGeom>
          <a:noFill/>
          <a:ln w="12700">
            <a:noFill/>
            <a:miter lim="800000"/>
            <a:headEnd/>
            <a:tailEnd/>
          </a:ln>
        </p:spPr>
      </p:pic>
      <p:sp>
        <p:nvSpPr>
          <p:cNvPr id="4"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71600" y="533400"/>
            <a:ext cx="7543800" cy="1219200"/>
          </a:xfrm>
        </p:spPr>
        <p:txBody>
          <a:bodyPr/>
          <a:lstStyle/>
          <a:p>
            <a:r>
              <a:rPr lang="en-US" dirty="0" smtClean="0"/>
              <a:t>High School Biology</a:t>
            </a:r>
          </a:p>
        </p:txBody>
      </p:sp>
      <p:sp>
        <p:nvSpPr>
          <p:cNvPr id="27651" name="Text Box 5"/>
          <p:cNvSpPr txBox="1">
            <a:spLocks noChangeArrowheads="1"/>
          </p:cNvSpPr>
          <p:nvPr/>
        </p:nvSpPr>
        <p:spPr bwMode="auto">
          <a:xfrm>
            <a:off x="1371600" y="2514600"/>
            <a:ext cx="6858000" cy="1908215"/>
          </a:xfrm>
          <a:prstGeom prst="rect">
            <a:avLst/>
          </a:prstGeom>
          <a:noFill/>
          <a:ln w="12700">
            <a:noFill/>
            <a:miter lim="800000"/>
            <a:headEnd/>
            <a:tailEnd/>
          </a:ln>
        </p:spPr>
        <p:txBody>
          <a:bodyPr wrap="square">
            <a:spAutoFit/>
          </a:bodyPr>
          <a:lstStyle/>
          <a:p>
            <a:pPr>
              <a:spcBef>
                <a:spcPct val="50000"/>
              </a:spcBef>
            </a:pPr>
            <a:r>
              <a:rPr lang="en-US" sz="2800" b="1" dirty="0"/>
              <a:t>BI6.f</a:t>
            </a:r>
          </a:p>
          <a:p>
            <a:pPr>
              <a:spcBef>
                <a:spcPct val="50000"/>
              </a:spcBef>
            </a:pPr>
            <a:r>
              <a:rPr lang="en-US" sz="2000" dirty="0"/>
              <a:t>Students know at each link in a food web some energy is stored in newly made structures but much energy is dissipated into the environment as heat. This dissipation may be represented in an energy pyramid.</a:t>
            </a:r>
          </a:p>
        </p:txBody>
      </p:sp>
      <p:sp>
        <p:nvSpPr>
          <p:cNvPr id="4"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1371600" y="533400"/>
            <a:ext cx="7543800" cy="990600"/>
          </a:xfrm>
        </p:spPr>
        <p:txBody>
          <a:bodyPr/>
          <a:lstStyle/>
          <a:p>
            <a:r>
              <a:rPr lang="en-US" dirty="0" smtClean="0"/>
              <a:t>Item Testing BI6.f</a:t>
            </a:r>
          </a:p>
        </p:txBody>
      </p:sp>
      <p:pic>
        <p:nvPicPr>
          <p:cNvPr id="28675" name="Picture 6"/>
          <p:cNvPicPr>
            <a:picLocks noChangeAspect="1" noChangeArrowheads="1"/>
          </p:cNvPicPr>
          <p:nvPr/>
        </p:nvPicPr>
        <p:blipFill>
          <a:blip r:embed="rId3" cstate="print"/>
          <a:srcRect/>
          <a:stretch>
            <a:fillRect/>
          </a:stretch>
        </p:blipFill>
        <p:spPr bwMode="auto">
          <a:xfrm>
            <a:off x="1219200" y="1905000"/>
            <a:ext cx="7369175" cy="3813175"/>
          </a:xfrm>
          <a:prstGeom prst="rect">
            <a:avLst/>
          </a:prstGeom>
          <a:noFill/>
          <a:ln w="12700">
            <a:noFill/>
            <a:miter lim="800000"/>
            <a:headEnd/>
            <a:tailEnd/>
          </a:ln>
        </p:spPr>
      </p:pic>
      <p:sp>
        <p:nvSpPr>
          <p:cNvPr id="4" name="Slide Number Placeholder 3"/>
          <p:cNvSpPr>
            <a:spLocks noGrp="1"/>
          </p:cNvSpPr>
          <p:nvPr>
            <p:ph type="sldNum" sz="quarter" idx="12"/>
          </p:nvPr>
        </p:nvSpPr>
        <p:spPr>
          <a:xfrm>
            <a:off x="8613775" y="6305550"/>
            <a:ext cx="457200" cy="476250"/>
          </a:xfrm>
        </p:spPr>
        <p:txBody>
          <a:bodyPr/>
          <a:lstStyle/>
          <a:p>
            <a:pPr>
              <a:defRPr/>
            </a:pPr>
            <a:fld id="{4610D68A-2341-44B3-A526-0F8431AFBC27}" type="slidenum">
              <a:rPr lang="en-US" smtClean="0"/>
              <a:pPr>
                <a:defRPr/>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Problems With Tests Will Persist</a:t>
            </a:r>
            <a:endParaRPr lang="en-US"/>
          </a:p>
        </p:txBody>
      </p:sp>
      <p:sp>
        <p:nvSpPr>
          <p:cNvPr id="3" name="Slide Number Placeholder 2"/>
          <p:cNvSpPr>
            <a:spLocks noGrp="1"/>
          </p:cNvSpPr>
          <p:nvPr>
            <p:ph type="sldNum" sz="quarter" idx="12"/>
          </p:nvPr>
        </p:nvSpPr>
        <p:spPr/>
        <p:txBody>
          <a:bodyPr/>
          <a:lstStyle/>
          <a:p>
            <a:pPr>
              <a:defRPr/>
            </a:pPr>
            <a:fld id="{D1BD6E64-A7B1-4DBA-AD5E-A7661995BA6F}" type="slidenum">
              <a:rPr lang="en-US" smtClean="0"/>
              <a:pPr>
                <a:defRPr/>
              </a:pPr>
              <a:t>45</a:t>
            </a:fld>
            <a:endParaRPr lang="en-US" dirty="0"/>
          </a:p>
        </p:txBody>
      </p:sp>
      <p:sp>
        <p:nvSpPr>
          <p:cNvPr id="5" name="Content Placeholder 3"/>
          <p:cNvSpPr txBox="1">
            <a:spLocks/>
          </p:cNvSpPr>
          <p:nvPr/>
        </p:nvSpPr>
        <p:spPr bwMode="auto">
          <a:xfrm>
            <a:off x="1219200" y="16002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marR="0" lvl="0" indent="-282575" algn="l" defTabSz="914400" rtl="0" eaLnBrk="0" fontAlgn="base" latinLnBrk="0" hangingPunct="0">
              <a:lnSpc>
                <a:spcPct val="100000"/>
              </a:lnSpc>
              <a:spcBef>
                <a:spcPts val="600"/>
              </a:spcBef>
              <a:spcAft>
                <a:spcPct val="0"/>
              </a:spcAft>
              <a:buClr>
                <a:schemeClr val="accent1"/>
              </a:buClr>
              <a:buSzPct val="80000"/>
              <a:buFont typeface="Wingdings 2" pitchFamily="18" charset="2"/>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PARCC and SBAC assessments aligned to the CCSS should be better than most existing state assessments, but not good enough to solve these problems</a:t>
            </a:r>
          </a:p>
          <a:p>
            <a:pPr marL="639763" marR="0" lvl="1" indent="-236538" algn="l" defTabSz="914400" rtl="0" eaLnBrk="0" fontAlgn="base" latinLnBrk="0" hangingPunct="0">
              <a:lnSpc>
                <a:spcPct val="100000"/>
              </a:lnSpc>
              <a:spcBef>
                <a:spcPts val="550"/>
              </a:spcBef>
              <a:spcAft>
                <a:spcPct val="0"/>
              </a:spcAft>
              <a:buClr>
                <a:schemeClr val="accent1"/>
              </a:buClr>
              <a:buSzTx/>
              <a:buFont typeface="Verdana"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Content standards are not all to blame</a:t>
            </a:r>
          </a:p>
          <a:p>
            <a:pPr marL="639763" marR="0" lvl="1" indent="-236538" algn="l" defTabSz="914400" rtl="0" eaLnBrk="0" fontAlgn="base" latinLnBrk="0" hangingPunct="0">
              <a:lnSpc>
                <a:spcPct val="100000"/>
              </a:lnSpc>
              <a:spcBef>
                <a:spcPts val="550"/>
              </a:spcBef>
              <a:spcAft>
                <a:spcPct val="0"/>
              </a:spcAft>
              <a:buClr>
                <a:schemeClr val="accent1"/>
              </a:buClr>
              <a:buSzTx/>
              <a:buFont typeface="Verdana"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Testing limitations arise due to</a:t>
            </a:r>
            <a:br>
              <a:rPr kumimoji="0" lang="en-US" sz="2400" b="0" i="0" u="none" strike="noStrike" kern="1200" cap="none" spc="0" normalizeH="0" baseline="0" noProof="0" smtClean="0">
                <a:ln>
                  <a:noFill/>
                </a:ln>
                <a:solidFill>
                  <a:schemeClr val="tx1"/>
                </a:solidFill>
                <a:effectLst/>
                <a:uLnTx/>
                <a:uFillTx/>
                <a:latin typeface="+mn-lt"/>
                <a:ea typeface="+mn-ea"/>
                <a:cs typeface="+mn-cs"/>
              </a:rPr>
            </a:br>
            <a:r>
              <a:rPr kumimoji="0" lang="en-US" sz="2000" b="0" i="0" u="none" strike="noStrike" kern="1200" cap="none" spc="0" normalizeH="0" baseline="0" noProof="0" smtClean="0">
                <a:ln>
                  <a:noFill/>
                </a:ln>
                <a:solidFill>
                  <a:schemeClr val="tx1"/>
                </a:solidFill>
                <a:effectLst/>
                <a:uLnTx/>
                <a:uFillTx/>
                <a:latin typeface="+mn-lt"/>
                <a:ea typeface="+mn-ea"/>
                <a:cs typeface="+mn-cs"/>
              </a:rPr>
              <a:t>(1) costs of some alternative item formats;</a:t>
            </a:r>
            <a:br>
              <a:rPr kumimoji="0" lang="en-US" sz="2000" b="0" i="0" u="none" strike="noStrike" kern="1200" cap="none" spc="0" normalizeH="0" baseline="0" noProof="0" smtClean="0">
                <a:ln>
                  <a:noFill/>
                </a:ln>
                <a:solidFill>
                  <a:schemeClr val="tx1"/>
                </a:solidFill>
                <a:effectLst/>
                <a:uLnTx/>
                <a:uFillTx/>
                <a:latin typeface="+mn-lt"/>
                <a:ea typeface="+mn-ea"/>
                <a:cs typeface="+mn-cs"/>
              </a:rPr>
            </a:br>
            <a:r>
              <a:rPr kumimoji="0" lang="en-US" sz="2000" b="0" i="0" u="none" strike="noStrike" kern="1200" cap="none" spc="0" normalizeH="0" baseline="0" noProof="0" smtClean="0">
                <a:ln>
                  <a:noFill/>
                </a:ln>
                <a:solidFill>
                  <a:schemeClr val="tx1"/>
                </a:solidFill>
                <a:effectLst/>
                <a:uLnTx/>
                <a:uFillTx/>
                <a:latin typeface="+mn-lt"/>
                <a:ea typeface="+mn-ea"/>
                <a:cs typeface="+mn-cs"/>
              </a:rPr>
              <a:t>(2) inevitable differences between teaching to the test and teaching to the standards;</a:t>
            </a:r>
            <a:br>
              <a:rPr kumimoji="0" lang="en-US" sz="2000" b="0" i="0" u="none" strike="noStrike" kern="1200" cap="none" spc="0" normalizeH="0" baseline="0" noProof="0" smtClean="0">
                <a:ln>
                  <a:noFill/>
                </a:ln>
                <a:solidFill>
                  <a:schemeClr val="tx1"/>
                </a:solidFill>
                <a:effectLst/>
                <a:uLnTx/>
                <a:uFillTx/>
                <a:latin typeface="+mn-lt"/>
                <a:ea typeface="+mn-ea"/>
                <a:cs typeface="+mn-cs"/>
              </a:rPr>
            </a:br>
            <a:r>
              <a:rPr kumimoji="0" lang="en-US" sz="2000" b="0" i="0" u="none" strike="noStrike" kern="1200" cap="none" spc="0" normalizeH="0" baseline="0" noProof="0" smtClean="0">
                <a:ln>
                  <a:noFill/>
                </a:ln>
                <a:solidFill>
                  <a:schemeClr val="tx1"/>
                </a:solidFill>
                <a:effectLst/>
                <a:uLnTx/>
                <a:uFillTx/>
                <a:latin typeface="+mn-lt"/>
                <a:ea typeface="+mn-ea"/>
                <a:cs typeface="+mn-cs"/>
              </a:rPr>
              <a:t>(3) technical challenges in measuring some key skills</a:t>
            </a: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Examining the Evidence</a:t>
            </a:r>
            <a:endParaRPr lang="en-US" dirty="0"/>
          </a:p>
        </p:txBody>
      </p:sp>
      <p:sp>
        <p:nvSpPr>
          <p:cNvPr id="3" name="Content Placeholder 2"/>
          <p:cNvSpPr>
            <a:spLocks noGrp="1"/>
          </p:cNvSpPr>
          <p:nvPr>
            <p:ph idx="1"/>
          </p:nvPr>
        </p:nvSpPr>
        <p:spPr>
          <a:xfrm>
            <a:off x="1371600" y="1752600"/>
            <a:ext cx="7499350" cy="4419600"/>
          </a:xfrm>
        </p:spPr>
        <p:txBody>
          <a:bodyPr/>
          <a:lstStyle/>
          <a:p>
            <a:r>
              <a:rPr lang="en-US" dirty="0" smtClean="0"/>
              <a:t>Stability of “effectiveness” estimates</a:t>
            </a:r>
          </a:p>
          <a:p>
            <a:pPr lvl="1"/>
            <a:r>
              <a:rPr lang="en-US" sz="2400" i="1" dirty="0" smtClean="0"/>
              <a:t>That first “simplified assumption”</a:t>
            </a:r>
          </a:p>
          <a:p>
            <a:r>
              <a:rPr lang="en-US" dirty="0" smtClean="0"/>
              <a:t>Problems with the tests</a:t>
            </a:r>
          </a:p>
          <a:p>
            <a:pPr lvl="1"/>
            <a:r>
              <a:rPr lang="en-US" sz="2400" i="1" dirty="0" smtClean="0"/>
              <a:t>That second “simplified assumption”</a:t>
            </a:r>
            <a:endParaRPr lang="en-US" sz="2400" dirty="0" smtClean="0"/>
          </a:p>
          <a:p>
            <a:r>
              <a:rPr lang="en-US" smtClean="0">
                <a:solidFill>
                  <a:srgbClr val="C00000"/>
                </a:solidFill>
              </a:rPr>
              <a:t>Strongly Ignorable Treatment Assignment</a:t>
            </a:r>
          </a:p>
          <a:p>
            <a:r>
              <a:rPr lang="en-US" smtClean="0"/>
              <a:t>Professional </a:t>
            </a:r>
            <a:r>
              <a:rPr lang="en-US" dirty="0" smtClean="0"/>
              <a:t>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46</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Assignments Affected By</a:t>
            </a:r>
            <a:endParaRPr lang="en-US" dirty="0"/>
          </a:p>
        </p:txBody>
      </p:sp>
      <p:sp>
        <p:nvSpPr>
          <p:cNvPr id="3" name="Content Placeholder 2"/>
          <p:cNvSpPr>
            <a:spLocks noGrp="1"/>
          </p:cNvSpPr>
          <p:nvPr>
            <p:ph idx="1"/>
          </p:nvPr>
        </p:nvSpPr>
        <p:spPr/>
        <p:txBody>
          <a:bodyPr/>
          <a:lstStyle/>
          <a:p>
            <a:r>
              <a:rPr lang="en-US" smtClean="0"/>
              <a:t>Student ability grouping (tracking)</a:t>
            </a:r>
          </a:p>
          <a:p>
            <a:r>
              <a:rPr lang="en-US" smtClean="0"/>
              <a:t>Teachers</a:t>
            </a:r>
            <a:r>
              <a:rPr lang="en-US" dirty="0" smtClean="0"/>
              <a:t>’ particular specialties</a:t>
            </a:r>
          </a:p>
          <a:p>
            <a:r>
              <a:rPr lang="en-US" dirty="0" smtClean="0"/>
              <a:t>Children’s particular requirements</a:t>
            </a:r>
          </a:p>
          <a:p>
            <a:r>
              <a:rPr lang="en-US" dirty="0" smtClean="0"/>
              <a:t>Parents’ requests</a:t>
            </a:r>
          </a:p>
          <a:p>
            <a:r>
              <a:rPr lang="en-US" dirty="0" smtClean="0"/>
              <a:t>Principals' judgments</a:t>
            </a:r>
          </a:p>
          <a:p>
            <a:r>
              <a:rPr lang="en-US" dirty="0" smtClean="0"/>
              <a:t>Need to separate children who do not get along</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Assignments Affected By</a:t>
            </a:r>
            <a:endParaRPr lang="en-US" dirty="0"/>
          </a:p>
        </p:txBody>
      </p:sp>
      <p:sp>
        <p:nvSpPr>
          <p:cNvPr id="3" name="Content Placeholder 2"/>
          <p:cNvSpPr>
            <a:spLocks noGrp="1"/>
          </p:cNvSpPr>
          <p:nvPr>
            <p:ph idx="1"/>
          </p:nvPr>
        </p:nvSpPr>
        <p:spPr/>
        <p:txBody>
          <a:bodyPr/>
          <a:lstStyle/>
          <a:p>
            <a:r>
              <a:rPr lang="en-US" dirty="0" smtClean="0"/>
              <a:t>Differential salaries / working conditions</a:t>
            </a:r>
          </a:p>
          <a:p>
            <a:r>
              <a:rPr lang="en-US" dirty="0" smtClean="0"/>
              <a:t>Seniority / experience</a:t>
            </a:r>
          </a:p>
          <a:p>
            <a:r>
              <a:rPr lang="en-US" dirty="0" smtClean="0"/>
              <a:t>Match to school’s culture and practices</a:t>
            </a:r>
          </a:p>
          <a:p>
            <a:r>
              <a:rPr lang="en-US" dirty="0" smtClean="0"/>
              <a:t>Residential preferences</a:t>
            </a:r>
          </a:p>
          <a:p>
            <a:r>
              <a:rPr lang="en-US" dirty="0" smtClean="0"/>
              <a:t>Teachers’ particular specialties</a:t>
            </a:r>
          </a:p>
          <a:p>
            <a:r>
              <a:rPr lang="en-US" dirty="0" smtClean="0"/>
              <a:t>Children’s particular requirements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Does Non-Random Assignment Matter?  A falsification test</a:t>
            </a:r>
            <a:endParaRPr lang="en-US" dirty="0"/>
          </a:p>
        </p:txBody>
      </p:sp>
      <p:sp>
        <p:nvSpPr>
          <p:cNvPr id="3" name="Content Placeholder 2"/>
          <p:cNvSpPr>
            <a:spLocks noGrp="1"/>
          </p:cNvSpPr>
          <p:nvPr>
            <p:ph idx="1"/>
          </p:nvPr>
        </p:nvSpPr>
        <p:spPr>
          <a:xfrm>
            <a:off x="1447800" y="1828800"/>
            <a:ext cx="7499350" cy="4419600"/>
          </a:xfrm>
        </p:spPr>
        <p:txBody>
          <a:bodyPr/>
          <a:lstStyle/>
          <a:p>
            <a:r>
              <a:rPr lang="en-US" dirty="0" smtClean="0"/>
              <a:t>Logically,  future teachers cannot influence past achievement</a:t>
            </a:r>
          </a:p>
          <a:p>
            <a:r>
              <a:rPr lang="en-US" dirty="0" smtClean="0"/>
              <a:t>Thus, if a model predicts significant effects of current-year teachers on prior-year test scores, then it is flawed or based on flawed assumptions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Falsification Test Findings</a:t>
            </a:r>
            <a:endParaRPr lang="en-US" dirty="0"/>
          </a:p>
        </p:txBody>
      </p:sp>
      <p:sp>
        <p:nvSpPr>
          <p:cNvPr id="3" name="Content Placeholder 2"/>
          <p:cNvSpPr>
            <a:spLocks noGrp="1"/>
          </p:cNvSpPr>
          <p:nvPr>
            <p:ph idx="1"/>
          </p:nvPr>
        </p:nvSpPr>
        <p:spPr/>
        <p:txBody>
          <a:bodyPr/>
          <a:lstStyle/>
          <a:p>
            <a:r>
              <a:rPr lang="en-US" dirty="0" smtClean="0"/>
              <a:t>Rothstein (2010) examined three VAM specifications using a large data set and found “large ‘effects’ of fifth grade teachers on fourth grade test score </a:t>
            </a:r>
            <a:r>
              <a:rPr lang="en-US" smtClean="0"/>
              <a:t>gains.”</a:t>
            </a:r>
          </a:p>
          <a:p>
            <a:pPr lvl="1"/>
            <a:r>
              <a:rPr lang="en-US" smtClean="0"/>
              <a:t>In addition to North Carolina, similar results have been found in Texas and Florida, as well as in San Diego and in New York City</a:t>
            </a:r>
          </a:p>
          <a:p>
            <a:pPr lvl="1"/>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Falsification Test Findings</a:t>
            </a:r>
            <a:endParaRPr lang="en-US" dirty="0"/>
          </a:p>
        </p:txBody>
      </p:sp>
      <p:sp>
        <p:nvSpPr>
          <p:cNvPr id="3" name="Content Placeholder 2"/>
          <p:cNvSpPr>
            <a:spLocks noGrp="1"/>
          </p:cNvSpPr>
          <p:nvPr>
            <p:ph idx="1"/>
          </p:nvPr>
        </p:nvSpPr>
        <p:spPr/>
        <p:txBody>
          <a:bodyPr/>
          <a:lstStyle/>
          <a:p>
            <a:r>
              <a:rPr lang="en-US" dirty="0" smtClean="0"/>
              <a:t>Briggs &amp; Domingue (2011) applied Rothstein’s test to LAUSD teacher data analyzed by Richard Buddin for </a:t>
            </a:r>
            <a:r>
              <a:rPr lang="en-US" smtClean="0"/>
              <a:t>the LA Times</a:t>
            </a:r>
            <a:endParaRPr lang="en-US" dirty="0" smtClean="0"/>
          </a:p>
          <a:p>
            <a:pPr lvl="1"/>
            <a:r>
              <a:rPr lang="en-US" dirty="0" smtClean="0"/>
              <a:t>For Reading, ‘effects’ from next year’s teachers were about the same as from this year’s teachers</a:t>
            </a:r>
          </a:p>
          <a:p>
            <a:pPr lvl="1"/>
            <a:r>
              <a:rPr lang="en-US" dirty="0" smtClean="0"/>
              <a:t>For Math, ‘effects’ from next year’s teachers were about 2/3 to 3/4 as large as from this year’s teachers</a:t>
            </a:r>
          </a:p>
          <a:p>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Examining the Evidence</a:t>
            </a:r>
            <a:endParaRPr lang="en-US" dirty="0"/>
          </a:p>
        </p:txBody>
      </p:sp>
      <p:sp>
        <p:nvSpPr>
          <p:cNvPr id="3" name="Content Placeholder 2"/>
          <p:cNvSpPr>
            <a:spLocks noGrp="1"/>
          </p:cNvSpPr>
          <p:nvPr>
            <p:ph idx="1"/>
          </p:nvPr>
        </p:nvSpPr>
        <p:spPr>
          <a:xfrm>
            <a:off x="1371600" y="1752600"/>
            <a:ext cx="7499350" cy="4419600"/>
          </a:xfrm>
        </p:spPr>
        <p:txBody>
          <a:bodyPr/>
          <a:lstStyle/>
          <a:p>
            <a:r>
              <a:rPr lang="en-US" dirty="0" smtClean="0"/>
              <a:t>Stability of “effectiveness” estimates</a:t>
            </a:r>
          </a:p>
          <a:p>
            <a:pPr lvl="1"/>
            <a:r>
              <a:rPr lang="en-US" sz="2400" i="1" dirty="0" smtClean="0"/>
              <a:t>That first “simplified assumption”</a:t>
            </a:r>
          </a:p>
          <a:p>
            <a:r>
              <a:rPr lang="en-US" dirty="0" smtClean="0"/>
              <a:t>Problems with the tests</a:t>
            </a:r>
          </a:p>
          <a:p>
            <a:pPr lvl="1"/>
            <a:r>
              <a:rPr lang="en-US" sz="2400" i="1" dirty="0" smtClean="0"/>
              <a:t>That second “simplified assumption”</a:t>
            </a:r>
            <a:endParaRPr lang="en-US" sz="2400" dirty="0" smtClean="0"/>
          </a:p>
          <a:p>
            <a:r>
              <a:rPr lang="en-US" smtClean="0"/>
              <a:t>Strongly Ignorable Treatment Assignment</a:t>
            </a:r>
          </a:p>
          <a:p>
            <a:r>
              <a:rPr lang="en-US" smtClean="0">
                <a:solidFill>
                  <a:srgbClr val="C00000"/>
                </a:solidFill>
              </a:rPr>
              <a:t>Professional </a:t>
            </a:r>
            <a:r>
              <a:rPr lang="en-US" dirty="0" smtClean="0">
                <a:solidFill>
                  <a:srgbClr val="C00000"/>
                </a:solidFill>
              </a:rPr>
              <a:t>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52</a:t>
            </a:fld>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Professional Consensus</a:t>
            </a:r>
          </a:p>
        </p:txBody>
      </p:sp>
      <p:sp>
        <p:nvSpPr>
          <p:cNvPr id="3" name="Content Placeholder 2"/>
          <p:cNvSpPr>
            <a:spLocks noGrp="1"/>
          </p:cNvSpPr>
          <p:nvPr>
            <p:ph idx="1"/>
          </p:nvPr>
        </p:nvSpPr>
        <p:spPr>
          <a:xfrm>
            <a:off x="1371600" y="1752600"/>
            <a:ext cx="7499350" cy="4419600"/>
          </a:xfrm>
        </p:spPr>
        <p:txBody>
          <a:bodyPr/>
          <a:lstStyle/>
          <a:p>
            <a:r>
              <a:rPr lang="en-US" sz="2800" dirty="0" smtClean="0"/>
              <a:t>We do not think that their analyses are estimating causal quantities, except under extreme and unrealistic </a:t>
            </a:r>
            <a:r>
              <a:rPr lang="en-US" sz="2800" smtClean="0"/>
              <a:t>assumptions.</a:t>
            </a:r>
            <a:br>
              <a:rPr lang="en-US" sz="2800" smtClean="0"/>
            </a:br>
            <a:r>
              <a:rPr lang="en-US" sz="2800" smtClean="0"/>
              <a:t>			– </a:t>
            </a:r>
            <a:r>
              <a:rPr lang="en-US" sz="2800" i="1" dirty="0" smtClean="0"/>
              <a:t>Donald Rubin</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53</a:t>
            </a:fld>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Professional Consensus</a:t>
            </a:r>
          </a:p>
        </p:txBody>
      </p:sp>
      <p:sp>
        <p:nvSpPr>
          <p:cNvPr id="3" name="Content Placeholder 2"/>
          <p:cNvSpPr>
            <a:spLocks noGrp="1"/>
          </p:cNvSpPr>
          <p:nvPr>
            <p:ph idx="1"/>
          </p:nvPr>
        </p:nvSpPr>
        <p:spPr>
          <a:xfrm>
            <a:off x="1371600" y="1752600"/>
            <a:ext cx="7499350" cy="4419600"/>
          </a:xfrm>
        </p:spPr>
        <p:txBody>
          <a:bodyPr/>
          <a:lstStyle/>
          <a:p>
            <a:r>
              <a:rPr lang="en-US" sz="2800" dirty="0" smtClean="0"/>
              <a:t>The research base is currently insufficient to support the use </a:t>
            </a:r>
            <a:r>
              <a:rPr lang="en-US" sz="2800" smtClean="0"/>
              <a:t>of  VAM </a:t>
            </a:r>
            <a:r>
              <a:rPr lang="en-US" sz="2800" dirty="0" smtClean="0"/>
              <a:t>for high-stakes decisions about individual teachers or schools. </a:t>
            </a:r>
            <a:r>
              <a:rPr lang="en-US" sz="2800" smtClean="0"/>
              <a:t/>
            </a:r>
            <a:br>
              <a:rPr lang="en-US" sz="2800" smtClean="0"/>
            </a:br>
            <a:r>
              <a:rPr lang="en-US" sz="2800" smtClean="0"/>
              <a:t>		– </a:t>
            </a:r>
            <a:r>
              <a:rPr lang="en-US" sz="2800" i="1" dirty="0" smtClean="0"/>
              <a:t>Researchers from RAND Corp.</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54</a:t>
            </a:fld>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Professional Consensus</a:t>
            </a:r>
          </a:p>
        </p:txBody>
      </p:sp>
      <p:sp>
        <p:nvSpPr>
          <p:cNvPr id="3" name="Content Placeholder 2"/>
          <p:cNvSpPr>
            <a:spLocks noGrp="1"/>
          </p:cNvSpPr>
          <p:nvPr>
            <p:ph idx="1"/>
          </p:nvPr>
        </p:nvSpPr>
        <p:spPr>
          <a:xfrm>
            <a:off x="1371600" y="1752600"/>
            <a:ext cx="7499350" cy="4419600"/>
          </a:xfrm>
        </p:spPr>
        <p:txBody>
          <a:bodyPr/>
          <a:lstStyle/>
          <a:p>
            <a:r>
              <a:rPr lang="en-US" sz="2800" dirty="0" smtClean="0"/>
              <a:t>VAM estimates of teacher effectiveness that are based on data for a single class of students should not used to make operational decisions because such estimates are far too unstable to be considered fair or reliable.</a:t>
            </a:r>
            <a:r>
              <a:rPr lang="en-US" smtClean="0"/>
              <a:t/>
            </a:r>
            <a:br>
              <a:rPr lang="en-US" smtClean="0"/>
            </a:br>
            <a:r>
              <a:rPr lang="en-US" smtClean="0"/>
              <a:t>		</a:t>
            </a:r>
            <a:r>
              <a:rPr lang="en-US" sz="2800" smtClean="0"/>
              <a:t>– </a:t>
            </a:r>
            <a:r>
              <a:rPr lang="en-US" sz="2800" i="1" dirty="0" smtClean="0"/>
              <a:t>2009 Letter Report from the </a:t>
            </a:r>
            <a:br>
              <a:rPr lang="en-US" sz="2800" i="1" dirty="0" smtClean="0"/>
            </a:br>
            <a:r>
              <a:rPr lang="en-US" sz="2800" i="1" smtClean="0"/>
              <a:t>		   Board </a:t>
            </a:r>
            <a:r>
              <a:rPr lang="en-US" sz="2800" i="1" dirty="0" smtClean="0"/>
              <a:t>on Testing and Assessment, </a:t>
            </a:r>
            <a:br>
              <a:rPr lang="en-US" sz="2800" i="1" dirty="0" smtClean="0"/>
            </a:br>
            <a:r>
              <a:rPr lang="en-US" sz="2800" i="1" smtClean="0"/>
              <a:t>		   National </a:t>
            </a:r>
            <a:r>
              <a:rPr lang="en-US" sz="2800" i="1" dirty="0" smtClean="0"/>
              <a:t>Research Council</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55</a:t>
            </a:fld>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Unintended Effects</a:t>
            </a:r>
            <a:endParaRPr lang="en-US" dirty="0"/>
          </a:p>
        </p:txBody>
      </p:sp>
      <p:sp>
        <p:nvSpPr>
          <p:cNvPr id="3" name="Content Placeholder 2"/>
          <p:cNvSpPr>
            <a:spLocks noGrp="1"/>
          </p:cNvSpPr>
          <p:nvPr>
            <p:ph idx="1"/>
          </p:nvPr>
        </p:nvSpPr>
        <p:spPr/>
        <p:txBody>
          <a:bodyPr/>
          <a:lstStyle/>
          <a:p>
            <a:r>
              <a:rPr lang="en-US" dirty="0" smtClean="0"/>
              <a:t>Narrowing of curriculum and instruction</a:t>
            </a:r>
          </a:p>
          <a:p>
            <a:pPr lvl="1"/>
            <a:r>
              <a:rPr lang="en-US" dirty="0" smtClean="0"/>
              <a:t>What doesn’t get tested doesn’t get taught</a:t>
            </a:r>
          </a:p>
          <a:p>
            <a:r>
              <a:rPr lang="en-US" dirty="0" smtClean="0"/>
              <a:t>Instructional focus on students expected to make the largest or most rapid gains</a:t>
            </a:r>
          </a:p>
          <a:p>
            <a:pPr lvl="1"/>
            <a:r>
              <a:rPr lang="en-US" dirty="0" smtClean="0"/>
              <a:t>Student winners and losers will depend on details of the model used</a:t>
            </a:r>
          </a:p>
          <a:p>
            <a:r>
              <a:rPr lang="en-US" dirty="0" smtClean="0"/>
              <a:t>Erosion of teacher collegial support and cooperation</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56</a:t>
            </a:fld>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Valid and Invalid Uses</a:t>
            </a:r>
            <a:endParaRPr lang="en-US" dirty="0"/>
          </a:p>
        </p:txBody>
      </p:sp>
      <p:sp>
        <p:nvSpPr>
          <p:cNvPr id="3" name="Content Placeholder 2"/>
          <p:cNvSpPr>
            <a:spLocks noGrp="1"/>
          </p:cNvSpPr>
          <p:nvPr>
            <p:ph idx="1"/>
          </p:nvPr>
        </p:nvSpPr>
        <p:spPr/>
        <p:txBody>
          <a:bodyPr/>
          <a:lstStyle/>
          <a:p>
            <a:r>
              <a:rPr lang="en-US" dirty="0" smtClean="0"/>
              <a:t>VALID</a:t>
            </a:r>
          </a:p>
          <a:p>
            <a:pPr lvl="1"/>
            <a:r>
              <a:rPr lang="en-US" dirty="0" smtClean="0"/>
              <a:t>Low-stakes</a:t>
            </a:r>
          </a:p>
          <a:p>
            <a:pPr lvl="1"/>
            <a:r>
              <a:rPr lang="en-US" dirty="0" smtClean="0"/>
              <a:t>Aggregate-level interpretations</a:t>
            </a:r>
          </a:p>
          <a:p>
            <a:pPr lvl="1"/>
            <a:r>
              <a:rPr lang="en-US" dirty="0" smtClean="0"/>
              <a:t>Background factors as similar as possible across groups compared</a:t>
            </a:r>
          </a:p>
          <a:p>
            <a:r>
              <a:rPr lang="en-US" dirty="0" smtClean="0"/>
              <a:t>INVALID</a:t>
            </a:r>
          </a:p>
          <a:p>
            <a:pPr lvl="1"/>
            <a:r>
              <a:rPr lang="en-US" dirty="0" smtClean="0"/>
              <a:t>High-stakes, individual-level decisions, comparisons across highly dissimilar schools or student populations</a:t>
            </a:r>
          </a:p>
          <a:p>
            <a:pPr lvl="1"/>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57</a:t>
            </a:fld>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Unintended Effects</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58</a:t>
            </a:fld>
            <a:endParaRPr lang="en-US" dirty="0"/>
          </a:p>
        </p:txBody>
      </p:sp>
      <p:sp>
        <p:nvSpPr>
          <p:cNvPr id="5" name="TextBox 4"/>
          <p:cNvSpPr txBox="1"/>
          <p:nvPr/>
        </p:nvSpPr>
        <p:spPr>
          <a:xfrm>
            <a:off x="1447800" y="1676400"/>
            <a:ext cx="6781800" cy="1815882"/>
          </a:xfrm>
          <a:prstGeom prst="rect">
            <a:avLst/>
          </a:prstGeom>
          <a:noFill/>
        </p:spPr>
        <p:txBody>
          <a:bodyPr wrap="square" rtlCol="0">
            <a:spAutoFit/>
          </a:bodyPr>
          <a:lstStyle/>
          <a:p>
            <a:r>
              <a:rPr lang="en-US" sz="2800" dirty="0" smtClean="0"/>
              <a:t>“The most pernicious effect of these [test-based accountability] systems is to cause teachers to resent the children who don’t score well.”</a:t>
            </a:r>
            <a:endParaRPr lang="en-US" sz="2800" dirty="0"/>
          </a:p>
        </p:txBody>
      </p:sp>
      <p:sp>
        <p:nvSpPr>
          <p:cNvPr id="6" name="TextBox 5"/>
          <p:cNvSpPr txBox="1"/>
          <p:nvPr/>
        </p:nvSpPr>
        <p:spPr>
          <a:xfrm>
            <a:off x="2895600" y="5181600"/>
            <a:ext cx="5638800" cy="830997"/>
          </a:xfrm>
          <a:prstGeom prst="rect">
            <a:avLst/>
          </a:prstGeom>
          <a:noFill/>
        </p:spPr>
        <p:txBody>
          <a:bodyPr wrap="square" rtlCol="0">
            <a:spAutoFit/>
          </a:bodyPr>
          <a:lstStyle/>
          <a:p>
            <a:r>
              <a:rPr lang="en-US" sz="2400" i="1" dirty="0" smtClean="0"/>
              <a:t>—Anonymous teacher, </a:t>
            </a:r>
            <a:br>
              <a:rPr lang="en-US" sz="2400" i="1" dirty="0" smtClean="0"/>
            </a:br>
            <a:r>
              <a:rPr lang="en-US" sz="2400" i="1" dirty="0" smtClean="0"/>
              <a:t>    in a workshop many years ago</a:t>
            </a:r>
            <a:endParaRPr lang="en-US" sz="2400" i="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CDF0AC3-222A-4724-8AA6-68B737022643}" type="slidenum">
              <a:rPr lang="en-US" smtClean="0"/>
              <a:pPr>
                <a:defRPr/>
              </a:pPr>
              <a:t>59</a:t>
            </a:fld>
            <a:endParaRPr lang="en-US" dirty="0"/>
          </a:p>
        </p:txBody>
      </p:sp>
      <p:sp>
        <p:nvSpPr>
          <p:cNvPr id="5" name="TextBox 4"/>
          <p:cNvSpPr txBox="1"/>
          <p:nvPr/>
        </p:nvSpPr>
        <p:spPr>
          <a:xfrm>
            <a:off x="3581400" y="3048000"/>
            <a:ext cx="2362200" cy="708025"/>
          </a:xfrm>
          <a:prstGeom prst="rect">
            <a:avLst/>
          </a:prstGeom>
          <a:noFill/>
        </p:spPr>
        <p:txBody>
          <a:bodyPr>
            <a:spAutoFit/>
          </a:bodyPr>
          <a:lstStyle/>
          <a:p>
            <a:pPr>
              <a:defRPr/>
            </a:pPr>
            <a:r>
              <a:rPr lang="en-US" sz="4000" dirty="0">
                <a:latin typeface="+mn-lt"/>
              </a:rPr>
              <a:t>Thank you</a:t>
            </a:r>
          </a:p>
        </p:txBody>
      </p:sp>
      <p:sp>
        <p:nvSpPr>
          <p:cNvPr id="6" name="TextBox 5"/>
          <p:cNvSpPr txBox="1"/>
          <p:nvPr/>
        </p:nvSpPr>
        <p:spPr>
          <a:xfrm>
            <a:off x="1143000" y="5715000"/>
            <a:ext cx="7543800" cy="707886"/>
          </a:xfrm>
          <a:prstGeom prst="rect">
            <a:avLst/>
          </a:prstGeom>
          <a:noFill/>
        </p:spPr>
        <p:txBody>
          <a:bodyPr wrap="square" rtlCol="0">
            <a:spAutoFit/>
          </a:bodyPr>
          <a:lstStyle/>
          <a:p>
            <a:r>
              <a:rPr lang="en-US" sz="2000" i="1" smtClean="0">
                <a:latin typeface="+mn-lt"/>
              </a:rPr>
              <a:t>This PowerPoint will soon be available at </a:t>
            </a:r>
            <a:r>
              <a:rPr lang="en-US" sz="2000" smtClean="0">
                <a:latin typeface="+mn-lt"/>
                <a:hlinkClick r:id="rId2"/>
              </a:rPr>
              <a:t>http://www.stanford.edu/~haertel</a:t>
            </a:r>
            <a:r>
              <a:rPr lang="en-US" sz="2000" i="1" smtClean="0">
                <a:latin typeface="+mn-lt"/>
              </a:rPr>
              <a:t>, under “Selected Presentations”</a:t>
            </a:r>
            <a:endParaRPr lang="en-US" sz="2000" i="1">
              <a:latin typeface="+mn-l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ustom 1">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70C0"/>
      </a:hlink>
      <a:folHlink>
        <a:srgbClr val="A116E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8028</TotalTime>
  <Words>6398</Words>
  <Application>Microsoft Office PowerPoint</Application>
  <PresentationFormat>On-screen Show (4:3)</PresentationFormat>
  <Paragraphs>551</Paragraphs>
  <Slides>59</Slides>
  <Notes>57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59</vt:i4>
      </vt:variant>
    </vt:vector>
  </HeadingPairs>
  <TitlesOfParts>
    <vt:vector size="62" baseType="lpstr">
      <vt:lpstr>Solstice</vt:lpstr>
      <vt:lpstr>Chart</vt:lpstr>
      <vt:lpstr>Microsoft Office Excel 97-2003 Worksheet</vt:lpstr>
      <vt:lpstr>Problems with the Use of Student Test Scores to Evaluate Teachers</vt:lpstr>
      <vt:lpstr>Slide 2</vt:lpstr>
      <vt:lpstr>Framing the Problem</vt:lpstr>
      <vt:lpstr>Framing the Problem</vt:lpstr>
      <vt:lpstr>VAM Logic</vt:lpstr>
      <vt:lpstr>Two Simplified Assumptions</vt:lpstr>
      <vt:lpstr>Two Simplified Assumptions</vt:lpstr>
      <vt:lpstr>It’s not that simple</vt:lpstr>
      <vt:lpstr>Sorting Out Teacher Effects</vt:lpstr>
      <vt:lpstr>Sorting Out Teacher Effects</vt:lpstr>
      <vt:lpstr>Sorting Out Teacher Effects</vt:lpstr>
      <vt:lpstr>Logic of the Statistical Model</vt:lpstr>
      <vt:lpstr>Logic of the Statistical Model</vt:lpstr>
      <vt:lpstr>Value-Added Models rely on  formidable statistical assumptions, unlikely to hold in the real world</vt:lpstr>
      <vt:lpstr>Some Statistical Assumptions</vt:lpstr>
      <vt:lpstr>Manipulability</vt:lpstr>
      <vt:lpstr>No Interference Between Units</vt:lpstr>
      <vt:lpstr>Interval Scale Metric</vt:lpstr>
      <vt:lpstr>Strongly Ignorable  Treatment Assignment</vt:lpstr>
      <vt:lpstr>In or out?</vt:lpstr>
      <vt:lpstr>Controlling for prior-year score is not sufficient</vt:lpstr>
      <vt:lpstr>Controlling for prior-year score is not sufficient</vt:lpstr>
      <vt:lpstr>A small digression: Student Growth Percentiles</vt:lpstr>
      <vt:lpstr>Student Growth Percentiles</vt:lpstr>
      <vt:lpstr>Is anything really new here?</vt:lpstr>
      <vt:lpstr>Examining the Evidence</vt:lpstr>
      <vt:lpstr>Examining the Evidence</vt:lpstr>
      <vt:lpstr>Stability of “Effectiveness” Estimates</vt:lpstr>
      <vt:lpstr>Slide 29</vt:lpstr>
      <vt:lpstr>% of Teachers Whose Effectiveness Ratings Change …</vt:lpstr>
      <vt:lpstr>One Extreme Case:  An English language arts teacher</vt:lpstr>
      <vt:lpstr>Teacher “effectiveness” bounces around from one year to the next</vt:lpstr>
      <vt:lpstr>Many teachers indicated as effective or ineffective in one year are not for others</vt:lpstr>
      <vt:lpstr>Examining the Evidence</vt:lpstr>
      <vt:lpstr>7th Grade History / Social Studies</vt:lpstr>
      <vt:lpstr>Item Testing WH7.8.5</vt:lpstr>
      <vt:lpstr>11th Grade History/ Social Studies</vt:lpstr>
      <vt:lpstr>Item Testing US11.11.2</vt:lpstr>
      <vt:lpstr>9th Grade English- Language Arts</vt:lpstr>
      <vt:lpstr>Item Testing 9RC2.8</vt:lpstr>
      <vt:lpstr>Algebra I</vt:lpstr>
      <vt:lpstr>Item Testing 25.1</vt:lpstr>
      <vt:lpstr>High School Biology</vt:lpstr>
      <vt:lpstr>Item Testing BI6.f</vt:lpstr>
      <vt:lpstr>Problems With Tests Will Persist</vt:lpstr>
      <vt:lpstr>Examining the Evidence</vt:lpstr>
      <vt:lpstr>Student Assignments Affected By</vt:lpstr>
      <vt:lpstr>Teacher Assignments Affected By</vt:lpstr>
      <vt:lpstr>Does Non-Random Assignment Matter?  A falsification test</vt:lpstr>
      <vt:lpstr>Falsification Test Findings</vt:lpstr>
      <vt:lpstr>Falsification Test Findings</vt:lpstr>
      <vt:lpstr>Examining the Evidence</vt:lpstr>
      <vt:lpstr>Professional Consensus</vt:lpstr>
      <vt:lpstr>Professional Consensus</vt:lpstr>
      <vt:lpstr>Professional Consensus</vt:lpstr>
      <vt:lpstr>Unintended Effects</vt:lpstr>
      <vt:lpstr>Valid and Invalid Uses</vt:lpstr>
      <vt:lpstr>Unintended Effects</vt:lpstr>
      <vt:lpstr>Slide 59</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an Assessment System for the Race to the Top</dc:title>
  <dc:creator> Ed Haertel</dc:creator>
  <cp:lastModifiedBy>Edward Haertel</cp:lastModifiedBy>
  <cp:revision>300</cp:revision>
  <dcterms:created xsi:type="dcterms:W3CDTF">2009-11-23T22:20:49Z</dcterms:created>
  <dcterms:modified xsi:type="dcterms:W3CDTF">2011-11-17T18:43:18Z</dcterms:modified>
</cp:coreProperties>
</file>